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20"/>
  </p:notesMasterIdLst>
  <p:handoutMasterIdLst>
    <p:handoutMasterId r:id="rId121"/>
  </p:handoutMasterIdLst>
  <p:sldIdLst>
    <p:sldId id="681" r:id="rId2"/>
    <p:sldId id="742" r:id="rId3"/>
    <p:sldId id="741" r:id="rId4"/>
    <p:sldId id="744" r:id="rId5"/>
    <p:sldId id="750" r:id="rId6"/>
    <p:sldId id="755" r:id="rId7"/>
    <p:sldId id="756" r:id="rId8"/>
    <p:sldId id="833" r:id="rId9"/>
    <p:sldId id="832" r:id="rId10"/>
    <p:sldId id="849" r:id="rId11"/>
    <p:sldId id="757" r:id="rId12"/>
    <p:sldId id="759" r:id="rId13"/>
    <p:sldId id="760" r:id="rId14"/>
    <p:sldId id="758" r:id="rId15"/>
    <p:sldId id="862" r:id="rId16"/>
    <p:sldId id="863" r:id="rId17"/>
    <p:sldId id="761" r:id="rId18"/>
    <p:sldId id="864" r:id="rId19"/>
    <p:sldId id="868" r:id="rId20"/>
    <p:sldId id="869" r:id="rId21"/>
    <p:sldId id="870" r:id="rId22"/>
    <p:sldId id="762" r:id="rId23"/>
    <p:sldId id="763" r:id="rId24"/>
    <p:sldId id="764" r:id="rId25"/>
    <p:sldId id="765" r:id="rId26"/>
    <p:sldId id="871" r:id="rId27"/>
    <p:sldId id="836" r:id="rId28"/>
    <p:sldId id="866" r:id="rId29"/>
    <p:sldId id="867" r:id="rId30"/>
    <p:sldId id="766" r:id="rId31"/>
    <p:sldId id="865" r:id="rId32"/>
    <p:sldId id="872" r:id="rId33"/>
    <p:sldId id="773" r:id="rId34"/>
    <p:sldId id="780" r:id="rId35"/>
    <p:sldId id="784" r:id="rId36"/>
    <p:sldId id="829" r:id="rId37"/>
    <p:sldId id="830" r:id="rId38"/>
    <p:sldId id="781" r:id="rId39"/>
    <p:sldId id="783" r:id="rId40"/>
    <p:sldId id="857" r:id="rId41"/>
    <p:sldId id="785" r:id="rId42"/>
    <p:sldId id="782" r:id="rId43"/>
    <p:sldId id="686" r:id="rId44"/>
    <p:sldId id="687" r:id="rId45"/>
    <p:sldId id="786" r:id="rId46"/>
    <p:sldId id="839" r:id="rId47"/>
    <p:sldId id="689" r:id="rId48"/>
    <p:sldId id="824" r:id="rId49"/>
    <p:sldId id="692" r:id="rId50"/>
    <p:sldId id="690" r:id="rId51"/>
    <p:sldId id="691" r:id="rId52"/>
    <p:sldId id="851" r:id="rId53"/>
    <p:sldId id="787" r:id="rId54"/>
    <p:sldId id="789" r:id="rId55"/>
    <p:sldId id="683" r:id="rId56"/>
    <p:sldId id="840" r:id="rId57"/>
    <p:sldId id="841" r:id="rId58"/>
    <p:sldId id="842" r:id="rId59"/>
    <p:sldId id="843" r:id="rId60"/>
    <p:sldId id="858" r:id="rId61"/>
    <p:sldId id="844" r:id="rId62"/>
    <p:sldId id="845" r:id="rId63"/>
    <p:sldId id="846" r:id="rId64"/>
    <p:sldId id="847" r:id="rId65"/>
    <p:sldId id="848" r:id="rId66"/>
    <p:sldId id="827" r:id="rId67"/>
    <p:sldId id="828" r:id="rId68"/>
    <p:sldId id="838" r:id="rId69"/>
    <p:sldId id="826" r:id="rId70"/>
    <p:sldId id="790" r:id="rId71"/>
    <p:sldId id="794" r:id="rId72"/>
    <p:sldId id="795" r:id="rId73"/>
    <p:sldId id="796" r:id="rId74"/>
    <p:sldId id="797" r:id="rId75"/>
    <p:sldId id="798" r:id="rId76"/>
    <p:sldId id="799" r:id="rId77"/>
    <p:sldId id="800" r:id="rId78"/>
    <p:sldId id="791" r:id="rId79"/>
    <p:sldId id="801" r:id="rId80"/>
    <p:sldId id="792" r:id="rId81"/>
    <p:sldId id="825" r:id="rId82"/>
    <p:sldId id="807" r:id="rId83"/>
    <p:sldId id="788" r:id="rId84"/>
    <p:sldId id="653" r:id="rId85"/>
    <p:sldId id="810" r:id="rId86"/>
    <p:sldId id="804" r:id="rId87"/>
    <p:sldId id="805" r:id="rId88"/>
    <p:sldId id="821" r:id="rId89"/>
    <p:sldId id="852" r:id="rId90"/>
    <p:sldId id="855" r:id="rId91"/>
    <p:sldId id="853" r:id="rId92"/>
    <p:sldId id="859" r:id="rId93"/>
    <p:sldId id="854" r:id="rId94"/>
    <p:sldId id="856" r:id="rId95"/>
    <p:sldId id="811" r:id="rId96"/>
    <p:sldId id="812" r:id="rId97"/>
    <p:sldId id="813" r:id="rId98"/>
    <p:sldId id="814" r:id="rId99"/>
    <p:sldId id="815" r:id="rId100"/>
    <p:sldId id="816" r:id="rId101"/>
    <p:sldId id="817" r:id="rId102"/>
    <p:sldId id="860" r:id="rId103"/>
    <p:sldId id="818" r:id="rId104"/>
    <p:sldId id="861" r:id="rId105"/>
    <p:sldId id="601" r:id="rId106"/>
    <p:sldId id="658" r:id="rId107"/>
    <p:sldId id="659" r:id="rId108"/>
    <p:sldId id="660" r:id="rId109"/>
    <p:sldId id="661" r:id="rId110"/>
    <p:sldId id="662" r:id="rId111"/>
    <p:sldId id="819" r:id="rId112"/>
    <p:sldId id="820" r:id="rId113"/>
    <p:sldId id="822" r:id="rId114"/>
    <p:sldId id="802" r:id="rId115"/>
    <p:sldId id="793" r:id="rId116"/>
    <p:sldId id="656" r:id="rId117"/>
    <p:sldId id="655" r:id="rId118"/>
    <p:sldId id="823" r:id="rId119"/>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8000"/>
    <a:srgbClr val="66FF33"/>
    <a:srgbClr val="C3BE05"/>
    <a:srgbClr val="FF99FF"/>
    <a:srgbClr val="CC00FF"/>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4" autoAdjust="0"/>
    <p:restoredTop sz="99369" autoAdjust="0"/>
  </p:normalViewPr>
  <p:slideViewPr>
    <p:cSldViewPr>
      <p:cViewPr varScale="1">
        <p:scale>
          <a:sx n="107" d="100"/>
          <a:sy n="107" d="100"/>
        </p:scale>
        <p:origin x="40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1" d="100"/>
          <a:sy n="61" d="100"/>
        </p:scale>
        <p:origin x="-2811" y="-9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4/7/2024</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16T17:46:22.1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0,'4'4,"1"0,0-1,0 0,0 1,0-2,1 1,-1-1,1 0,-1 0,1 0,0-1,0 1,6-1,14 2,44-2,-42-2,507 0,-504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12.803"/>
    </inkml:context>
    <inkml:brush xml:id="br0">
      <inkml:brushProperty name="width" value="0.2" units="cm"/>
      <inkml:brushProperty name="height" value="0.2" units="cm"/>
      <inkml:brushProperty name="color" value="#FF0066"/>
    </inkml:brush>
  </inkml:definitions>
  <inkml:trace contextRef="#ctx0" brushRef="#br0">0 0 24575,'19'32'0,"2"0"0,42 48 0,-1-1 0,-22-24 0,54 102 0,-77-126 0,3-1 0,27 34 0,-29-41 0,0 1 0,-2 1 0,-1 0 0,15 32 0,-28-51 0,0 0 0,0 1 0,-1-1 0,1 0 0,-1 1 0,-1-1 0,1 0 0,-1 1 0,-1-1 0,1 1 0,-1-1 0,0 0 0,0 1 0,-3 7 0,-3 4 0,-1 0 0,0 0 0,-15 21 0,-9 17 0,4 2 0,-4-2 0,-1-2 0,-47 59 0,60-91 59,-35 30 0,7-8-1542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3.155"/>
    </inkml:context>
    <inkml:brush xml:id="br0">
      <inkml:brushProperty name="width" value="0.2" units="cm"/>
      <inkml:brushProperty name="height" value="0.2" units="cm"/>
      <inkml:brushProperty name="color" value="#FF0066"/>
    </inkml:brush>
  </inkml:definitions>
  <inkml:trace contextRef="#ctx0" brushRef="#br0">0 96 24575,'10'-1'0,"0"0"0,0-1 0,0 0 0,12-4 0,16-4 0,86-5 0,-79 11 0,-1-1 0,58-16 0,-67 12 0,0 2 0,0 1 0,53-1 0,109 8 0,-72 2 0,-111-2 0,-1 0 0,1 0 0,0 1 0,-1 1 0,0 0 0,1 1 0,-1 0 0,-1 1 0,1 1 0,-1 0 0,0 1 0,0 0 0,0 1 0,-1 0 0,20 19 0,-27-24 4,1-1 0,-1 1-1,1-1 1,0 0-1,0 0 1,0 0 0,1-1-1,-1 0 1,0 0 0,1 0-1,-1-1 1,0 1 0,1-1-1,6-1 1,29 3-1424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4.342"/>
    </inkml:context>
    <inkml:brush xml:id="br0">
      <inkml:brushProperty name="width" value="0.2" units="cm"/>
      <inkml:brushProperty name="height" value="0.2" units="cm"/>
      <inkml:brushProperty name="color" value="#FF0066"/>
    </inkml:brush>
  </inkml:definitions>
  <inkml:trace contextRef="#ctx0" brushRef="#br0">39 1 24575,'14'9'0,"-1"1"0,1 0 0,-2 1 0,0 1 0,0 0 0,19 25 0,-9-10 0,4 2 0,0 2 0,-3 1 0,0 1 0,-2 1 0,-2 1 0,20 49 0,-20-40 0,-11-27 0,-1 0 0,-1 0 0,0 1 0,-1 0 0,3 23 0,-8-36 0,1 0 0,-1-1 0,0 1 0,-1 0 0,1-1 0,-1 1 0,0 0 0,0-1 0,0 1 0,-1-1 0,0 1 0,0-1 0,0 0 0,0 0 0,-1 0 0,1 0 0,-1 0 0,0-1 0,0 1 0,-1-1 0,1 1 0,-1-1 0,1 0 0,-1-1 0,-8 5 0,-37 25 60,-83 68 0,-33 51-1545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4.669"/>
    </inkml:context>
    <inkml:brush xml:id="br0">
      <inkml:brushProperty name="width" value="0.2" units="cm"/>
      <inkml:brushProperty name="height" value="0.2" units="cm"/>
      <inkml:brushProperty name="color" value="#FF0066"/>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16T17:46:24.8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0,'500'17,"-106"0,729-13,-1075-4,-14-1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42.085"/>
    </inkml:context>
    <inkml:brush xml:id="br0">
      <inkml:brushProperty name="width" value="0.2" units="cm"/>
      <inkml:brushProperty name="height" value="0.2" units="cm"/>
      <inkml:brushProperty name="color" value="#FF0066"/>
    </inkml:brush>
  </inkml:definitions>
  <inkml:trace contextRef="#ctx0" brushRef="#br0">0 37 24575,'361'9'0,"17"0"0,-216 0 0,-14 0 0,566-9 0,-703 0 0,0-1 0,0 0 0,0-1 0,0 0 0,0-1 0,-1 0 0,1-1 0,-1 0 0,0 0 0,0-1 0,0 0 0,-1-1 0,12-9 0,-17 13-49,0-1 1,0 1-1,0 1 0,0-1 0,0 0 1,1 1-1,-1 0 0,0 0 0,1 0 1,-1 0-1,1 1 0,-1 0 0,1 0 1,0 0-1,-1 1 0,1-1 0,-1 1 1,0 0-1,1 0 0,-1 1 0,0-1 1,1 1-1,-1 0 0,0 0 0,0 0 0,-1 1 1,7 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44.317"/>
    </inkml:context>
    <inkml:brush xml:id="br0">
      <inkml:brushProperty name="width" value="0.2" units="cm"/>
      <inkml:brushProperty name="height" value="0.2" units="cm"/>
      <inkml:brushProperty name="color" value="#FF0066"/>
    </inkml:brush>
  </inkml:definitions>
  <inkml:trace contextRef="#ctx0" brushRef="#br0">106 1 24575,'4'6'0,"0"0"0,1 0 0,0 0 0,0-1 0,0 1 0,1-1 0,-1-1 0,1 1 0,0-1 0,1 0 0,-1 0 0,1-1 0,11 5 0,-9-4 0,-1 0 0,1 1 0,-1 0 0,1 0 0,-1 1 0,-1 0 0,12 12 0,-3 2 0,-2-1 0,0 2 0,-2 0 0,16 35 0,-10-23 0,-14-26 0,0-1 0,-1 1 0,1 1 0,-1-1 0,3 12 0,5 14 0,-9-28 0,0-1 0,0 1 0,-1 0 0,1 0 0,-1 0 0,1 8 0,-2-11 0,-1 0 0,1 0 0,0 0 0,-1 0 0,1 0 0,-1 0 0,0 0 0,1 0 0,-1 0 0,0 0 0,0 0 0,-1 0 0,1-1 0,0 1 0,0 0 0,-1-1 0,1 1 0,-1-1 0,1 0 0,-4 2 0,-53 36 0,44-31 0,0 1 0,1 0 0,0 0 0,1 1 0,0 1 0,-16 19 0,-6 8 0,24-29 0,0 2 0,1 0 0,-8 11 0,-31 44 0,35-51 0,1 2 0,0-1 0,2 2 0,-11 19 0,6-8 27,11-21-305,0 0-1,0 0 1,0 1-1,-2 9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0.129"/>
    </inkml:context>
    <inkml:brush xml:id="br0">
      <inkml:brushProperty name="width" value="0.2" units="cm"/>
      <inkml:brushProperty name="height" value="0.2" units="cm"/>
      <inkml:brushProperty name="color" value="#FF0066"/>
    </inkml:brush>
  </inkml:definitions>
  <inkml:trace contextRef="#ctx0" brushRef="#br0">1 1 24575,'969'0'0,"-938"1"0,38 7 0,-37-3 0,34 0 0,-28-6-77,-19 0-245,0 1 0,0 1 0,35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1.890"/>
    </inkml:context>
    <inkml:brush xml:id="br0">
      <inkml:brushProperty name="width" value="0.2" units="cm"/>
      <inkml:brushProperty name="height" value="0.2" units="cm"/>
      <inkml:brushProperty name="color" value="#FF0066"/>
    </inkml:brush>
  </inkml:definitions>
  <inkml:trace contextRef="#ctx0" brushRef="#br0">0 1 24575,'9'6'0,"0"1"0,0-1 0,0 0 0,1-1 0,0 0 0,0-1 0,12 4 0,20 10 0,-17-7 0,-15-7 0,-1 0 0,0 1 0,1 0 0,11 10 0,-18-13 0,-1 0 0,0 1 0,1-1 0,-1 1 0,0-1 0,0 1 0,-1 0 0,1 0 0,-1 0 0,1 0 0,-1 0 0,0 0 0,0 0 0,0 0 0,0 1 0,-1-1 0,0 0 0,1 5 0,-3 24 0,0 0 0,-3 0 0,-9 38 0,0 1 0,12-58 0,-1 0 0,-1 0 0,0 0 0,-1-1 0,0 1 0,0-1 0,-2-1 0,1 1 0,-2-1 0,-16 21 0,-49 77 134,18-24-1633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6.256"/>
    </inkml:context>
    <inkml:brush xml:id="br0">
      <inkml:brushProperty name="width" value="0.2" units="cm"/>
      <inkml:brushProperty name="height" value="0.2" units="cm"/>
      <inkml:brushProperty name="color" value="#FF0066"/>
    </inkml:brush>
  </inkml:definitions>
  <inkml:trace contextRef="#ctx0" brushRef="#br0">18055 2907 24575,'2'0'0,"0"-1"0,-1 1 0,1-1 0,0 1 0,-1-1 0,1 0 0,-1 0 0,1 0 0,-1 0 0,1 0 0,-1 0 0,1 0 0,-1-1 0,0 1 0,0 0 0,0-1 0,0 1 0,0-1 0,0 1 0,0-1 0,0 1 0,-1-1 0,2-2 0,12-39 0,-11 25 0,-1-1 0,0 1 0,-1 0 0,-1 0 0,-1-1 0,-1 1 0,0 0 0,-1 0 0,-1 0 0,-1 1 0,-1-1 0,-14-32 0,-10-7 0,-1 1 0,-53-69 0,64 96 0,-44-58 0,-4 2 0,-3 3 0,-4 3 0,-3 4 0,-135-100 0,-32 4-249,-6 10-1,-8 12 1,-361-152-1,209 137-249,-679-177 0,-262 83 499,-17 132 0,27 82 0,2 41 0,916 4 0,-1577 73 0,1246 10 0,1 27 0,337-48 0,-634 122-158,17 91 0,913-236 289,1 6-1,2 5 1,-216 129 0,226-104 415,4 3 1,-148 147-1,-145 221-396,189-150-150,23 12 0,105-172 0,-25 46 0,7 5 0,-82 226 0,141-303 0,4 1 0,6 2 0,4 1 0,6 1 0,-8 167 0,27-256 0,-25 646 0,18-504 0,7-1 0,35 282 0,72 100 0,-45-254 0,-11-62 0,139 386 0,-26-262 0,-77-180 0,-62-126 0,3-2 0,2-1 0,58 73 0,-79-112 0,0-1 0,1 0 0,0 0 0,1-2 0,-1 1 0,1-1 0,1-1 0,0 0 0,0 0 0,0-1 0,14 4 0,22 4 0,78 11 0,-109-22 0,106 11 0,233-5 0,-258-9 0,584-50 0,-652 48 0,13-3 0,-28 3 0,0 1 0,0 0 0,0 2 0,1-1 0,-1 2 0,0 0 0,17 4 0,-4 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7.659"/>
    </inkml:context>
    <inkml:brush xml:id="br0">
      <inkml:brushProperty name="width" value="0.2" units="cm"/>
      <inkml:brushProperty name="height" value="0.2" units="cm"/>
      <inkml:brushProperty name="color" value="#FF0066"/>
    </inkml:brush>
  </inkml:definitions>
  <inkml:trace contextRef="#ctx0" brushRef="#br0">216 1 24575,'10'4'0,"0"1"0,0 1 0,-1 0 0,1 0 0,-1 0 0,11 12 0,21 13 0,1-2 0,0 1 0,-3 2 0,0 2 0,52 60 0,-76-74 0,-2 1 0,0 1 0,-1 0 0,11 28 0,4 7 0,-25-53 0,0 0 0,0 0 0,-1 0 0,1 0 0,-1 0 0,0 0 0,0 0 0,0 1 0,-1-1 0,1 0 0,-1 1 0,0-1 0,0 0 0,-1 1 0,1-1 0,-1 0 0,-1 6 0,-1-4 0,0-1 0,0 1 0,0-1 0,-1 0 0,0 0 0,0 0 0,0 0 0,-1-1 0,1 1 0,-1-1 0,-7 4 0,-40 32 0,-97 69 0,-34 0 0,9-6 0,86-34-1365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11.491"/>
    </inkml:context>
    <inkml:brush xml:id="br0">
      <inkml:brushProperty name="width" value="0.2" units="cm"/>
      <inkml:brushProperty name="height" value="0.2" units="cm"/>
      <inkml:brushProperty name="color" value="#FF0066"/>
    </inkml:brush>
  </inkml:definitions>
  <inkml:trace contextRef="#ctx0" brushRef="#br0">0 0 24575,'1918'0'-1365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4/7/2024</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324669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3271065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2631809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107815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97127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87809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4133503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1891577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1701911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267991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702703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2403612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3004479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3681131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2492053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3568253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328788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47399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160969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1232879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1607167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712505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1607657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1493352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4151300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388321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1806756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634164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3166855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3277330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599770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123943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1073110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1273161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9405089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30148920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1478155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171854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3968802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272609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2617247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1298677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2824403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384979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517293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2444787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3340587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718111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114399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3146852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21419162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017241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32755466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618572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22287591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42021806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34948161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41015857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30823833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33109628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40995231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1822375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13991568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1688139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185769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4333713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34056913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38382053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2283920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4143613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30520166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12040405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val="2694433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20953676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31267864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290261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27579247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33741105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35518219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40305793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16305247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val="35746827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14581132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val="10600937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31635463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3343827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val="325877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3086760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109</a:t>
            </a:fld>
            <a:endParaRPr lang="en-US" dirty="0"/>
          </a:p>
        </p:txBody>
      </p:sp>
    </p:spTree>
    <p:extLst>
      <p:ext uri="{BB962C8B-B14F-4D97-AF65-F5344CB8AC3E}">
        <p14:creationId xmlns:p14="http://schemas.microsoft.com/office/powerpoint/2010/main" val="34134590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110</a:t>
            </a:fld>
            <a:endParaRPr lang="en-US" dirty="0"/>
          </a:p>
        </p:txBody>
      </p:sp>
    </p:spTree>
    <p:extLst>
      <p:ext uri="{BB962C8B-B14F-4D97-AF65-F5344CB8AC3E}">
        <p14:creationId xmlns:p14="http://schemas.microsoft.com/office/powerpoint/2010/main" val="27775682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111</a:t>
            </a:fld>
            <a:endParaRPr lang="en-US" dirty="0"/>
          </a:p>
        </p:txBody>
      </p:sp>
    </p:spTree>
    <p:extLst>
      <p:ext uri="{BB962C8B-B14F-4D97-AF65-F5344CB8AC3E}">
        <p14:creationId xmlns:p14="http://schemas.microsoft.com/office/powerpoint/2010/main" val="21095410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112</a:t>
            </a:fld>
            <a:endParaRPr lang="en-US" dirty="0"/>
          </a:p>
        </p:txBody>
      </p:sp>
    </p:spTree>
    <p:extLst>
      <p:ext uri="{BB962C8B-B14F-4D97-AF65-F5344CB8AC3E}">
        <p14:creationId xmlns:p14="http://schemas.microsoft.com/office/powerpoint/2010/main" val="22024864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113</a:t>
            </a:fld>
            <a:endParaRPr lang="en-US" dirty="0"/>
          </a:p>
        </p:txBody>
      </p:sp>
    </p:spTree>
    <p:extLst>
      <p:ext uri="{BB962C8B-B14F-4D97-AF65-F5344CB8AC3E}">
        <p14:creationId xmlns:p14="http://schemas.microsoft.com/office/powerpoint/2010/main" val="5936943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val="33531777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val="38034935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116</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117</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3667575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4"/>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9"/>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31"/>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ACB2EC6F-6501-4E04-BD6C-A8A6CABB2C5B}" type="datetimeFigureOut">
              <a:rPr kumimoji="0" lang="en-US" smtClean="0"/>
              <a:pPr/>
              <a:t>4/7/2024</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8" name="Rectangle 7"/>
          <p:cNvSpPr>
            <a:spLocks noGrp="1"/>
          </p:cNvSpPr>
          <p:nvPr>
            <p:ph type="dt" sz="half" idx="17"/>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30C84A2-23CF-44F5-B813-5187ED5C7D1C}" type="datetimeFigureOut">
              <a:rPr kumimoji="0" lang="en-US" sz="1200" smtClean="0">
                <a:solidFill>
                  <a:schemeClr val="tx2"/>
                </a:solidFill>
              </a:rPr>
              <a:pPr/>
              <a:t>4/7/2024</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F30C84A2-23CF-44F5-B813-5187ED5C7D1C}" type="datetimeFigureOut">
              <a:rPr kumimoji="0" lang="en-US" sz="1200" smtClean="0">
                <a:solidFill>
                  <a:schemeClr val="tx2"/>
                </a:solidFill>
              </a:rPr>
              <a:pPr/>
              <a:t>4/7/2024</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55.jpeg"/></Relationships>
</file>

<file path=ppt/slides/_rels/slide10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hyperlink" Target="https://medium.com/@shachishah.ce/do-we-really-need-gpu-for-deep-learning-47042c02efe2"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EidjMIlQ3x4"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6.xml"/><Relationship Id="rId18" Type="http://schemas.openxmlformats.org/officeDocument/2006/relationships/image" Target="../media/image380.png"/><Relationship Id="rId26" Type="http://schemas.openxmlformats.org/officeDocument/2006/relationships/image" Target="../media/image42.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35.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notesSlide" Target="../notesSlides/notesSlide40.xml"/><Relationship Id="rId16" Type="http://schemas.openxmlformats.org/officeDocument/2006/relationships/image" Target="../media/image37.png"/><Relationship Id="rId20"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customXml" Target="../ink/ink5.xml"/><Relationship Id="rId24" Type="http://schemas.openxmlformats.org/officeDocument/2006/relationships/image" Target="../media/image41.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3.png"/><Relationship Id="rId10" Type="http://schemas.openxmlformats.org/officeDocument/2006/relationships/image" Target="../media/image34.png"/><Relationship Id="rId19" Type="http://schemas.openxmlformats.org/officeDocument/2006/relationships/customXml" Target="../ink/ink9.xml"/><Relationship Id="rId4" Type="http://schemas.openxmlformats.org/officeDocument/2006/relationships/image" Target="../media/image310.png"/><Relationship Id="rId9" Type="http://schemas.openxmlformats.org/officeDocument/2006/relationships/customXml" Target="../ink/ink4.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13.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1rmPnO1eqL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762000" y="26670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人工智慧簡介</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202404</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-06</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643122"/>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在設計人工智慧時，就儘可能將知識放入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放入的空間有限，可能無法全部放入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就算可以全部放入，但人類知識有限，最多只能和人類一樣</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新獲得的知識要再放入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新知識可能和舊知識衝突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電子電腦只知道</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人工智慧的早期就是將知識用電子的方式放入智慧體中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先天的智慧越多越好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82917496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55454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速度成長</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在筆電或桌機上就能訓練神經網路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極小的設備就可以進行推論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(Inference)</a:t>
            </a: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硬體的進步</a:t>
            </a:r>
          </a:p>
        </p:txBody>
      </p:sp>
      <p:pic>
        <p:nvPicPr>
          <p:cNvPr id="3074" name="Picture 2" descr="World's Smallest Bluetooth SoC to Connect Next Billion IoT Devices">
            <a:extLst>
              <a:ext uri="{FF2B5EF4-FFF2-40B4-BE49-F238E27FC236}">
                <a16:creationId xmlns:a16="http://schemas.microsoft.com/office/drawing/2014/main" id="{DBF99B85-4C4C-4DB8-9032-B04765239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29000"/>
            <a:ext cx="545677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2436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062103"/>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(CUDA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NVIDIA 4090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可達到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101teraFLOPS</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年的超級電腦</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Intel Touchstone Delta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0.032teraFLOPS</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超強</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GPU</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的出現</a:t>
            </a:r>
          </a:p>
        </p:txBody>
      </p:sp>
      <p:pic>
        <p:nvPicPr>
          <p:cNvPr id="4098" name="Picture 2" descr="Intel Touchstone Delta">
            <a:extLst>
              <a:ext uri="{FF2B5EF4-FFF2-40B4-BE49-F238E27FC236}">
                <a16:creationId xmlns:a16="http://schemas.microsoft.com/office/drawing/2014/main" id="{D1AF97ED-0670-F98B-C3D1-B936EFE8A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920961"/>
            <a:ext cx="4114800" cy="25555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eastly Nvidia Lovelace flagship AD102 GPU leak with 18,176 CUDA cores, 24  Gbps 48 GB VRAM, and 800 W TBP hints at possible Titan resurrection -  NotebookCheck.net News">
            <a:extLst>
              <a:ext uri="{FF2B5EF4-FFF2-40B4-BE49-F238E27FC236}">
                <a16:creationId xmlns:a16="http://schemas.microsoft.com/office/drawing/2014/main" id="{D8C155FF-EC4B-540A-F655-674E2CAFC4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3920961"/>
            <a:ext cx="4038600" cy="227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3404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0EFC911-C773-4171-EDA0-EFDEA109B9A8}"/>
              </a:ext>
            </a:extLst>
          </p:cNvPr>
          <p:cNvPicPr>
            <a:picLocks noChangeAspect="1"/>
          </p:cNvPicPr>
          <p:nvPr/>
        </p:nvPicPr>
        <p:blipFill>
          <a:blip r:embed="rId3"/>
          <a:stretch>
            <a:fillRect/>
          </a:stretch>
        </p:blipFill>
        <p:spPr>
          <a:xfrm>
            <a:off x="1157287" y="0"/>
            <a:ext cx="6829425" cy="6858000"/>
          </a:xfrm>
          <a:prstGeom prst="rect">
            <a:avLst/>
          </a:prstGeom>
        </p:spPr>
      </p:pic>
    </p:spTree>
    <p:extLst>
      <p:ext uri="{BB962C8B-B14F-4D97-AF65-F5344CB8AC3E}">
        <p14:creationId xmlns:p14="http://schemas.microsoft.com/office/powerpoint/2010/main" val="192937905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TPU(Tensor PU)</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 v4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，如果做成叢集，聚集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4096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，可高達</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9exaFlops</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 Exaflop = 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Teraflop</a:t>
            </a: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超強</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TPU</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的出現</a:t>
            </a:r>
          </a:p>
        </p:txBody>
      </p:sp>
      <p:pic>
        <p:nvPicPr>
          <p:cNvPr id="5122" name="Picture 2" descr="Google第四代TPU芯片发布- VxBus">
            <a:extLst>
              <a:ext uri="{FF2B5EF4-FFF2-40B4-BE49-F238E27FC236}">
                <a16:creationId xmlns:a16="http://schemas.microsoft.com/office/drawing/2014/main" id="{B662210B-6CFB-60BC-6874-A989CEB86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4059928"/>
            <a:ext cx="3657600" cy="18490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oogle Hints About Its Homegrown TPUv4 AI Engines">
            <a:extLst>
              <a:ext uri="{FF2B5EF4-FFF2-40B4-BE49-F238E27FC236}">
                <a16:creationId xmlns:a16="http://schemas.microsoft.com/office/drawing/2014/main" id="{A9F53CD3-47B4-CBCF-0766-6B275EEC4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026736"/>
            <a:ext cx="3581400" cy="219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1049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C82E43-070E-7A85-778E-87BDFCB45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1550"/>
            <a:ext cx="91440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30432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joshhu\Desktop\KZrxwR.gif"/>
          <p:cNvPicPr>
            <a:picLocks noChangeAspect="1" noChangeArrowheads="1" noCrop="1"/>
          </p:cNvPicPr>
          <p:nvPr/>
        </p:nvPicPr>
        <p:blipFill>
          <a:blip r:embed="rId3" cstate="print"/>
          <a:srcRect/>
          <a:stretch>
            <a:fillRect/>
          </a:stretch>
        </p:blipFill>
        <p:spPr bwMode="auto">
          <a:xfrm>
            <a:off x="685800" y="1447800"/>
            <a:ext cx="7857067" cy="4419600"/>
          </a:xfrm>
          <a:prstGeom prst="rect">
            <a:avLst/>
          </a:prstGeom>
          <a:noFill/>
        </p:spPr>
      </p:pic>
    </p:spTree>
    <p:extLst>
      <p:ext uri="{BB962C8B-B14F-4D97-AF65-F5344CB8AC3E}">
        <p14:creationId xmlns:p14="http://schemas.microsoft.com/office/powerpoint/2010/main" val="415419846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joshhu\Desktop\862LRm.gif"/>
          <p:cNvPicPr>
            <a:picLocks noChangeAspect="1" noChangeArrowheads="1" noCrop="1"/>
          </p:cNvPicPr>
          <p:nvPr/>
        </p:nvPicPr>
        <p:blipFill>
          <a:blip r:embed="rId3" cstate="print"/>
          <a:srcRect/>
          <a:stretch>
            <a:fillRect/>
          </a:stretch>
        </p:blipFill>
        <p:spPr bwMode="auto">
          <a:xfrm>
            <a:off x="381000" y="990600"/>
            <a:ext cx="8398933" cy="4724400"/>
          </a:xfrm>
          <a:prstGeom prst="rect">
            <a:avLst/>
          </a:prstGeom>
          <a:noFill/>
        </p:spPr>
      </p:pic>
    </p:spTree>
    <p:extLst>
      <p:ext uri="{BB962C8B-B14F-4D97-AF65-F5344CB8AC3E}">
        <p14:creationId xmlns:p14="http://schemas.microsoft.com/office/powerpoint/2010/main" val="14515283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joshhu\Desktop\E9Rozv.gif"/>
          <p:cNvPicPr>
            <a:picLocks noChangeAspect="1" noChangeArrowheads="1" noCrop="1"/>
          </p:cNvPicPr>
          <p:nvPr/>
        </p:nvPicPr>
        <p:blipFill>
          <a:blip r:embed="rId3" cstate="print"/>
          <a:srcRect/>
          <a:stretch>
            <a:fillRect/>
          </a:stretch>
        </p:blipFill>
        <p:spPr bwMode="auto">
          <a:xfrm>
            <a:off x="304800" y="1066800"/>
            <a:ext cx="8534400" cy="4800600"/>
          </a:xfrm>
          <a:prstGeom prst="rect">
            <a:avLst/>
          </a:prstGeom>
          <a:noFill/>
        </p:spPr>
      </p:pic>
    </p:spTree>
    <p:extLst>
      <p:ext uri="{BB962C8B-B14F-4D97-AF65-F5344CB8AC3E}">
        <p14:creationId xmlns:p14="http://schemas.microsoft.com/office/powerpoint/2010/main" val="4881401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joshhu\Desktop\ZV6Q2J.gif"/>
          <p:cNvPicPr>
            <a:picLocks noChangeAspect="1" noChangeArrowheads="1" noCrop="1"/>
          </p:cNvPicPr>
          <p:nvPr/>
        </p:nvPicPr>
        <p:blipFill>
          <a:blip r:embed="rId3" cstate="print"/>
          <a:srcRect/>
          <a:stretch>
            <a:fillRect/>
          </a:stretch>
        </p:blipFill>
        <p:spPr bwMode="auto">
          <a:xfrm>
            <a:off x="152400" y="914400"/>
            <a:ext cx="8805333" cy="4953000"/>
          </a:xfrm>
          <a:prstGeom prst="rect">
            <a:avLst/>
          </a:prstGeom>
          <a:noFill/>
        </p:spPr>
      </p:pic>
    </p:spTree>
    <p:extLst>
      <p:ext uri="{BB962C8B-B14F-4D97-AF65-F5344CB8AC3E}">
        <p14:creationId xmlns:p14="http://schemas.microsoft.com/office/powerpoint/2010/main" val="232187407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joshhu\Desktop\321DWx.gif"/>
          <p:cNvPicPr>
            <a:picLocks noChangeAspect="1" noChangeArrowheads="1" noCrop="1"/>
          </p:cNvPicPr>
          <p:nvPr/>
        </p:nvPicPr>
        <p:blipFill>
          <a:blip r:embed="rId3" cstate="print"/>
          <a:srcRect/>
          <a:stretch>
            <a:fillRect/>
          </a:stretch>
        </p:blipFill>
        <p:spPr bwMode="auto">
          <a:xfrm>
            <a:off x="304800" y="1371600"/>
            <a:ext cx="8534400" cy="4800600"/>
          </a:xfrm>
          <a:prstGeom prst="rect">
            <a:avLst/>
          </a:prstGeom>
          <a:noFill/>
        </p:spPr>
      </p:pic>
    </p:spTree>
    <p:extLst>
      <p:ext uri="{BB962C8B-B14F-4D97-AF65-F5344CB8AC3E}">
        <p14:creationId xmlns:p14="http://schemas.microsoft.com/office/powerpoint/2010/main" val="4253798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1569660"/>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現代人工智慧的起源</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53281782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905001"/>
            <a:ext cx="8229600" cy="440120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工作是搬運很大一批貨物</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是法拉利，</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是大卡車</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是序列，</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是並行</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DRAM</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VRAM</a:t>
            </a: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吞吐量</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50GB</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 750GB</a:t>
            </a: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是一人全能，</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是多人單一</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p:txBody>
      </p:sp>
      <p:sp>
        <p:nvSpPr>
          <p:cNvPr id="4" name="文字版面配置區 2"/>
          <p:cNvSpPr txBox="1">
            <a:spLocks/>
          </p:cNvSpPr>
          <p:nvPr/>
        </p:nvSpPr>
        <p:spPr>
          <a:xfrm>
            <a:off x="2514600" y="4572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CPU vs. GPU</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7" name="矩形 6"/>
          <p:cNvSpPr/>
          <p:nvPr/>
        </p:nvSpPr>
        <p:spPr>
          <a:xfrm>
            <a:off x="2286000" y="6096000"/>
            <a:ext cx="6705600" cy="646331"/>
          </a:xfrm>
          <a:prstGeom prst="rect">
            <a:avLst/>
          </a:prstGeom>
        </p:spPr>
        <p:txBody>
          <a:bodyPr wrap="square">
            <a:spAutoFit/>
          </a:bodyPr>
          <a:lstStyle/>
          <a:p>
            <a:r>
              <a:rPr lang="en-US" altLang="zh-TW" dirty="0">
                <a:hlinkClick r:id="rId3"/>
              </a:rPr>
              <a:t>https://medium.com/@shachishah.ce/do-we-really-need-gpu-for-deep-learning-47042c02efe2</a:t>
            </a:r>
            <a:endParaRPr lang="zh-TW" altLang="en-US" dirty="0"/>
          </a:p>
        </p:txBody>
      </p:sp>
    </p:spTree>
    <p:extLst>
      <p:ext uri="{BB962C8B-B14F-4D97-AF65-F5344CB8AC3E}">
        <p14:creationId xmlns:p14="http://schemas.microsoft.com/office/powerpoint/2010/main" val="18659143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感測器，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IPV6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、手機、雲端儲存，競賽、網路爬蟲，造就大量的資料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ImageNet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是第一個整合大量圖型資料的架構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Kaggle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競賽出現了大量的資料集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大量資料的出現</a:t>
            </a:r>
          </a:p>
        </p:txBody>
      </p:sp>
    </p:spTree>
    <p:extLst>
      <p:ext uri="{BB962C8B-B14F-4D97-AF65-F5344CB8AC3E}">
        <p14:creationId xmlns:p14="http://schemas.microsoft.com/office/powerpoint/2010/main" val="164272356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524000"/>
            <a:ext cx="8229600" cy="156966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年，全球產生了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97zetabytes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需要</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3800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iPhone(256G)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才裝得下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大量資料的出現</a:t>
            </a:r>
          </a:p>
        </p:txBody>
      </p:sp>
      <p:pic>
        <p:nvPicPr>
          <p:cNvPr id="3" name="圖片 2">
            <a:extLst>
              <a:ext uri="{FF2B5EF4-FFF2-40B4-BE49-F238E27FC236}">
                <a16:creationId xmlns:a16="http://schemas.microsoft.com/office/drawing/2014/main" id="{D973B04A-BA9A-2174-ABBC-830A45BF1C5E}"/>
              </a:ext>
            </a:extLst>
          </p:cNvPr>
          <p:cNvPicPr>
            <a:picLocks noChangeAspect="1"/>
          </p:cNvPicPr>
          <p:nvPr/>
        </p:nvPicPr>
        <p:blipFill>
          <a:blip r:embed="rId3"/>
          <a:stretch>
            <a:fillRect/>
          </a:stretch>
        </p:blipFill>
        <p:spPr>
          <a:xfrm>
            <a:off x="1981200" y="2895600"/>
            <a:ext cx="5490501" cy="3739274"/>
          </a:xfrm>
          <a:prstGeom prst="rect">
            <a:avLst/>
          </a:prstGeom>
        </p:spPr>
      </p:pic>
    </p:spTree>
    <p:extLst>
      <p:ext uri="{BB962C8B-B14F-4D97-AF65-F5344CB8AC3E}">
        <p14:creationId xmlns:p14="http://schemas.microsoft.com/office/powerpoint/2010/main" val="145168204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2009-2010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年，出現更好的啟動函數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權重參數更好的初始化方法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更好的最佳化方法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(Adam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RMSProp</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年出現批次正規化</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年出現殘差連接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年出現深度可分離卷積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Attention</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更棒的最佳化機制</a:t>
            </a:r>
          </a:p>
        </p:txBody>
      </p:sp>
    </p:spTree>
    <p:extLst>
      <p:ext uri="{BB962C8B-B14F-4D97-AF65-F5344CB8AC3E}">
        <p14:creationId xmlns:p14="http://schemas.microsoft.com/office/powerpoint/2010/main" val="6552081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從機器學習到深度學習</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600885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年，當紅的機器學習是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GBM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仍然專注神經網路的</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LeCun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Bengio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Hinton</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年首度使用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ImageNet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的挑戰賽，首度以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83.6%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的準確率超越機器學習的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74.3%</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年已達到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96.4%</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自此神經網路主宰了機器學習領域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CERN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換成神經網路來分析</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LHC</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Altas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探測器的資料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Keras</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深度學習重出江湖</a:t>
            </a:r>
          </a:p>
        </p:txBody>
      </p:sp>
    </p:spTree>
    <p:extLst>
      <p:ext uri="{BB962C8B-B14F-4D97-AF65-F5344CB8AC3E}">
        <p14:creationId xmlns:p14="http://schemas.microsoft.com/office/powerpoint/2010/main" val="123598220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24000"/>
            <a:ext cx="82296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線性迴歸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(Linear Regression)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(Logistics Regression)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權重、偏移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(Weight, Bias)</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啟動函數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(Activation Function)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損失函數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(Loss Function)</a:t>
            </a:r>
          </a:p>
          <a:p>
            <a:pPr marL="361950" indent="-36195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MSE(Mean Square Error)</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神經元</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(Neuron)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參數及超參數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04800"/>
            <a:ext cx="71628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Deep Learning</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基礎</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240579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39025"/>
            <a:ext cx="8229600" cy="501675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神經網路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(Neural Network)</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層、輪、批次</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(layer, epoch, batch)</a:t>
            </a:r>
          </a:p>
          <a:p>
            <a:pPr marL="361950" indent="-36195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Train, validation, test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最佳化方法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梯度下降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(SGD)</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學習率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(Learning Rate)</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連鎖律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(Chain Rule)</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反向傳遞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(Back propagation)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交叉熵</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(Cross Entropy)</a:t>
            </a:r>
          </a:p>
          <a:p>
            <a:pPr marL="361950" indent="-361950">
              <a:buFont typeface="Arial" panose="020B0604020202020204" pitchFamily="34" charset="0"/>
              <a:buChar char="•"/>
            </a:pP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Softmax</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304800"/>
            <a:ext cx="7315200" cy="990600"/>
          </a:xfrm>
          <a:prstGeom prst="rect">
            <a:avLst/>
          </a:prstGeom>
        </p:spPr>
        <p:txBody>
          <a:bodyPr tIns="91440" bIns="91440" anchor="b" anchorCtr="0">
            <a:noAutofit/>
          </a:bodyPr>
          <a:lstStyle/>
          <a:p>
            <a:pPr algn="just">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Deep Learning</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基礎</a:t>
            </a:r>
            <a:r>
              <a:rPr lang="en-US" altLang="zh-TW"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續</a:t>
            </a:r>
            <a:r>
              <a:rPr lang="en-US" altLang="zh-TW"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240579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Q&amp;A</a:t>
            </a:r>
          </a:p>
        </p:txBody>
      </p:sp>
    </p:spTree>
    <p:extLst>
      <p:ext uri="{BB962C8B-B14F-4D97-AF65-F5344CB8AC3E}">
        <p14:creationId xmlns:p14="http://schemas.microsoft.com/office/powerpoint/2010/main" val="7303406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223397"/>
            <a:ext cx="8229600" cy="156966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 College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數學系助理教授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John McCarthy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舉辦的暑期工作坊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(1972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年圖靈獎得主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152400"/>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AutoShape 4">
            <a:extLst>
              <a:ext uri="{FF2B5EF4-FFF2-40B4-BE49-F238E27FC236}">
                <a16:creationId xmlns:a16="http://schemas.microsoft.com/office/drawing/2014/main" id="{92732559-5477-C738-03B0-74AF3333DAE4}"/>
              </a:ext>
            </a:extLst>
          </p:cNvPr>
          <p:cNvSpPr>
            <a:spLocks noChangeAspect="1" noChangeArrowheads="1"/>
          </p:cNvSpPr>
          <p:nvPr/>
        </p:nvSpPr>
        <p:spPr bwMode="auto">
          <a:xfrm>
            <a:off x="4419600" y="270992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056" name="Picture 8">
            <a:extLst>
              <a:ext uri="{FF2B5EF4-FFF2-40B4-BE49-F238E27FC236}">
                <a16:creationId xmlns:a16="http://schemas.microsoft.com/office/drawing/2014/main" id="{CBD87342-E3C9-2B10-CE11-32D1D6F0A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826704"/>
            <a:ext cx="50292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908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163931"/>
            <a:ext cx="8229600" cy="954107"/>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找一批精心挑選的科學家來讓機器具有智慧，完成人類的工作</a:t>
            </a: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類似物理界的索爾維會議？</a:t>
            </a: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92934"/>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8" name="Picture 4" descr="索爾維會議- 維基百科，自由的百科全書">
            <a:extLst>
              <a:ext uri="{FF2B5EF4-FFF2-40B4-BE49-F238E27FC236}">
                <a16:creationId xmlns:a16="http://schemas.microsoft.com/office/drawing/2014/main" id="{79E79487-FC1C-2819-0EA5-D0C6B89F58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4796363"/>
            <a:ext cx="1652610" cy="11953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956 Dartmouth AI Seminar 人名B">
            <a:extLst>
              <a:ext uri="{FF2B5EF4-FFF2-40B4-BE49-F238E27FC236}">
                <a16:creationId xmlns:a16="http://schemas.microsoft.com/office/drawing/2014/main" id="{E3B57F33-DEA3-1F6D-EDA4-82DBF1B472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286000"/>
            <a:ext cx="586740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6815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5522"/>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人類在掌握了大量的科學知識後，看到大自然的力量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因此希望能有一種「讓不是人類的東西來完成人類的事情」的想法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在「智慧」這個領域，就是「能自動化執行一般人類的智慧工作」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年代逐漸達成共識</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認為「先天」的智慧就是全部的智慧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充滿</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規則</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的人工智慧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0"/>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48487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6C2D5AC-5ECE-3BF7-6D2F-C1FB26611EEC}"/>
              </a:ext>
            </a:extLst>
          </p:cNvPr>
          <p:cNvPicPr>
            <a:picLocks noChangeAspect="1"/>
          </p:cNvPicPr>
          <p:nvPr/>
        </p:nvPicPr>
        <p:blipFill>
          <a:blip r:embed="rId2"/>
          <a:stretch>
            <a:fillRect/>
          </a:stretch>
        </p:blipFill>
        <p:spPr>
          <a:xfrm>
            <a:off x="152400" y="1052771"/>
            <a:ext cx="8991600" cy="4834396"/>
          </a:xfrm>
          <a:prstGeom prst="rect">
            <a:avLst/>
          </a:prstGeom>
        </p:spPr>
      </p:pic>
    </p:spTree>
    <p:extLst>
      <p:ext uri="{BB962C8B-B14F-4D97-AF65-F5344CB8AC3E}">
        <p14:creationId xmlns:p14="http://schemas.microsoft.com/office/powerpoint/2010/main" val="35124626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8BB371A-78BC-8056-1022-CEE74813268F}"/>
              </a:ext>
            </a:extLst>
          </p:cNvPr>
          <p:cNvPicPr>
            <a:picLocks noChangeAspect="1"/>
          </p:cNvPicPr>
          <p:nvPr/>
        </p:nvPicPr>
        <p:blipFill>
          <a:blip r:embed="rId2"/>
          <a:stretch>
            <a:fillRect/>
          </a:stretch>
        </p:blipFill>
        <p:spPr>
          <a:xfrm>
            <a:off x="0" y="1304730"/>
            <a:ext cx="9144000" cy="4248539"/>
          </a:xfrm>
          <a:prstGeom prst="rect">
            <a:avLst/>
          </a:prstGeom>
        </p:spPr>
      </p:pic>
    </p:spTree>
    <p:extLst>
      <p:ext uri="{BB962C8B-B14F-4D97-AF65-F5344CB8AC3E}">
        <p14:creationId xmlns:p14="http://schemas.microsoft.com/office/powerpoint/2010/main" val="40559686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AI(Symbolic AI)</a:t>
            </a:r>
          </a:p>
        </p:txBody>
      </p:sp>
    </p:spTree>
    <p:extLst>
      <p:ext uri="{BB962C8B-B14F-4D97-AF65-F5344CB8AC3E}">
        <p14:creationId xmlns:p14="http://schemas.microsoft.com/office/powerpoint/2010/main" val="2900401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人類認知的基本單元是符號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所有知識轉換成基本符號，稱為人類思想符號表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所有問題都可以用符號組成，用符號推理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把邏輯演算自動化的過程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符號之間用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if else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來連接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擅長處理結構化資料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無法處理圖片、語言、聲音、影片等資料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p>
        </p:txBody>
      </p:sp>
    </p:spTree>
    <p:extLst>
      <p:ext uri="{BB962C8B-B14F-4D97-AF65-F5344CB8AC3E}">
        <p14:creationId xmlns:p14="http://schemas.microsoft.com/office/powerpoint/2010/main" val="30587781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A7026CB-3A3A-55D7-CC97-E5086B07E169}"/>
              </a:ext>
            </a:extLst>
          </p:cNvPr>
          <p:cNvPicPr>
            <a:picLocks noChangeAspect="1"/>
          </p:cNvPicPr>
          <p:nvPr/>
        </p:nvPicPr>
        <p:blipFill>
          <a:blip r:embed="rId2"/>
          <a:stretch>
            <a:fillRect/>
          </a:stretch>
        </p:blipFill>
        <p:spPr>
          <a:xfrm>
            <a:off x="0" y="767013"/>
            <a:ext cx="9144000" cy="5323974"/>
          </a:xfrm>
          <a:prstGeom prst="rect">
            <a:avLst/>
          </a:prstGeom>
        </p:spPr>
      </p:pic>
    </p:spTree>
    <p:extLst>
      <p:ext uri="{BB962C8B-B14F-4D97-AF65-F5344CB8AC3E}">
        <p14:creationId xmlns:p14="http://schemas.microsoft.com/office/powerpoint/2010/main" val="12899054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什麼是人工智慧</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649197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3D3B54A-81D2-9465-9F48-4843A48E1CA7}"/>
              </a:ext>
            </a:extLst>
          </p:cNvPr>
          <p:cNvPicPr>
            <a:picLocks noChangeAspect="1"/>
          </p:cNvPicPr>
          <p:nvPr/>
        </p:nvPicPr>
        <p:blipFill>
          <a:blip r:embed="rId2"/>
          <a:stretch>
            <a:fillRect/>
          </a:stretch>
        </p:blipFill>
        <p:spPr>
          <a:xfrm>
            <a:off x="304800" y="914400"/>
            <a:ext cx="8763000" cy="5208891"/>
          </a:xfrm>
          <a:prstGeom prst="rect">
            <a:avLst/>
          </a:prstGeom>
        </p:spPr>
      </p:pic>
    </p:spTree>
    <p:extLst>
      <p:ext uri="{BB962C8B-B14F-4D97-AF65-F5344CB8AC3E}">
        <p14:creationId xmlns:p14="http://schemas.microsoft.com/office/powerpoint/2010/main" val="4138486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3212BE6-6E6A-C1BD-2074-8539476C164F}"/>
              </a:ext>
            </a:extLst>
          </p:cNvPr>
          <p:cNvPicPr>
            <a:picLocks noChangeAspect="1"/>
          </p:cNvPicPr>
          <p:nvPr/>
        </p:nvPicPr>
        <p:blipFill>
          <a:blip r:embed="rId2"/>
          <a:stretch>
            <a:fillRect/>
          </a:stretch>
        </p:blipFill>
        <p:spPr>
          <a:xfrm>
            <a:off x="0" y="742561"/>
            <a:ext cx="9144000" cy="5372878"/>
          </a:xfrm>
          <a:prstGeom prst="rect">
            <a:avLst/>
          </a:prstGeom>
        </p:spPr>
      </p:pic>
    </p:spTree>
    <p:extLst>
      <p:ext uri="{BB962C8B-B14F-4D97-AF65-F5344CB8AC3E}">
        <p14:creationId xmlns:p14="http://schemas.microsoft.com/office/powerpoint/2010/main" val="31799963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以規則為基礎的方式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(rule based)</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人工智慧研究中的一個集合術語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基於問題、邏輯和搜尋的高級符號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年代中期到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年代後期，符號</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一直是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研究的主要範式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年代的專家系統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(Expert System)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達到高峰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p>
        </p:txBody>
      </p:sp>
    </p:spTree>
    <p:extLst>
      <p:ext uri="{BB962C8B-B14F-4D97-AF65-F5344CB8AC3E}">
        <p14:creationId xmlns:p14="http://schemas.microsoft.com/office/powerpoint/2010/main" val="7264432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21236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靈感來自於西洋棋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找出某一個領域中的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所有規則</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設計出一個邏輯來實現所有規則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將問題丟入邏輯，最後會得出答案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定義規則來找答案</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4802664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871722"/>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你不可能定義某一個領域中的所有規則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一個問題的規則變得更複雜，更模糊，規則間就互相矛盾，又得建立新規則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從「邏輯能力」進化的「感知能力」時，以規則為主的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無法再適用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規劃再詳盡的規則，也無法處理沒看過的問題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翻譯問題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永遠無法超越設計者的智慧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但能解決大部分邏輯性的問題了</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8704044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5522"/>
            <a:ext cx="8229600" cy="4606389"/>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以圍棋為例，所有的排列組合為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19x19</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大約等於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174</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比可觀測宇宙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半徑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465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億光年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所有原子總合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還多</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就算每個原子當作一個位元都無法計算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的走向終點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光處理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中的情感分析就無法勝任了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https://www.youtube.com/watch?v=EidjMIlQ3x4</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如何計算宇宙中所有的原子數</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endPar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4015977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01BAB41-ACA6-6427-1CCF-F8A8331A1775}"/>
              </a:ext>
            </a:extLst>
          </p:cNvPr>
          <p:cNvPicPr>
            <a:picLocks noChangeAspect="1"/>
          </p:cNvPicPr>
          <p:nvPr/>
        </p:nvPicPr>
        <p:blipFill>
          <a:blip r:embed="rId2"/>
          <a:stretch>
            <a:fillRect/>
          </a:stretch>
        </p:blipFill>
        <p:spPr>
          <a:xfrm>
            <a:off x="0" y="1584654"/>
            <a:ext cx="9144000" cy="3688692"/>
          </a:xfrm>
          <a:prstGeom prst="rect">
            <a:avLst/>
          </a:prstGeom>
        </p:spPr>
      </p:pic>
    </p:spTree>
    <p:extLst>
      <p:ext uri="{BB962C8B-B14F-4D97-AF65-F5344CB8AC3E}">
        <p14:creationId xmlns:p14="http://schemas.microsoft.com/office/powerpoint/2010/main" val="13186858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I inside | CommitStrip">
            <a:extLst>
              <a:ext uri="{FF2B5EF4-FFF2-40B4-BE49-F238E27FC236}">
                <a16:creationId xmlns:a16="http://schemas.microsoft.com/office/drawing/2014/main" id="{2DCD4058-2321-FEDC-7651-DB3F3981A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547688"/>
            <a:ext cx="6191250"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8212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行為式</a:t>
            </a: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AI(Behaviorism)</a:t>
            </a:r>
          </a:p>
        </p:txBody>
      </p:sp>
    </p:spTree>
    <p:extLst>
      <p:ext uri="{BB962C8B-B14F-4D97-AF65-F5344CB8AC3E}">
        <p14:creationId xmlns:p14="http://schemas.microsoft.com/office/powerpoint/2010/main" val="26436551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模擬人類的行為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人工智慧的產生是系統和環境互動的結果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表現在強化學習上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智慧是演化的結果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自動車、機器人，機器手臂，掃地機器人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離生物的感知系統還差的非常遠</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行為學派的方法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2891168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3416320"/>
          </a:xfrm>
          <a:prstGeom prst="rect">
            <a:avLst/>
          </a:prstGeom>
          <a:noFill/>
        </p:spPr>
        <p:txBody>
          <a:bodyPr wrap="square" rtlCol="0">
            <a:spAutoFit/>
          </a:bodyPr>
          <a:lstStyle/>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「人工」：已知科學原理的方法</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「智慧」：對應到人類不同的能力</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人類自古以來一直希望非生命的物體能具備人類的能力，這就是人工智慧</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什麼是人工智慧</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631826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機器學習的興起</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5150906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384042"/>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聯結主義，又稱仿生學派或生理學派</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是一種基於神經網路和網路間的連接機制與學習演算法的智慧模擬方法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強調智慧活動是由大量簡單單元通過複雜連接後平行運行的結果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基本思想是，既然生物智慧是由神經網路產生的，那就通過人工方式構造神經網路，再訓練人工神經網路產生智慧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可處理非結構化資料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具有抽象能力</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人類成為最高物種的原因</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連接學派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3156210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384042"/>
            <a:ext cx="8229600" cy="2062103"/>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人腦中有</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500-1000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億個神經元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每神經元有一萬個突觸和其它神經元連接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形成一個巨大的互聯網路，造就了一切智慧的活動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從人腦開始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854876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不再建立規則，但必須有問題和答案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多次將題目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答案丟入一個機制</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慢慢找出這個機制的「統計結構」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設計規則</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得出答案</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舊</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答案</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得出規律</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可將未知問題丟入規律獲得答案</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比較符合人類學習的方法</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「後天」獲得的能力</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機器學習從答案中找規律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6392374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機器學習的要素及方法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135672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從陌生到熟悉的過程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獲得一些知識，此知識可以用來處理特定問題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具備舉一反三的能力</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泛化，普適化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可供外界的人進行評估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天花板是全世界最聰明的人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機器學習中學習的定義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279527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676400"/>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開發</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統計模型</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的科學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演算法和統計模型讓電腦系統根據</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模式</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和推理來執行任務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不再需要</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由人類輸入精確的指令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電腦系統使用演算法處理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的歷史</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，從中</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找出資料的模式</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電腦能精準地根據輸入的資料集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預測結果</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可以使用數百萬張 </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光片和對應的診斷結果來訓練一支醫療應用程式，程式可以僅透過 </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光片就能診斷病人是否罹患癌症。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4572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機器學習的定義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3474559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55F10C0-FBF9-86EB-5732-33613FF45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324100"/>
            <a:ext cx="8904397"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5932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輸入資料：語音、文字、圖像、影片等任何可數位化的資料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標準答案：由人類所判斷出來的結果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評估方法：評估演算法執行優劣的方法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問題：如何將自然世界中的資料</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成數位世界中的資料？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機器學習要素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1969221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表徵學習</a:t>
            </a:r>
            <a:endPar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r>
              <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(Representation Learning)</a:t>
            </a:r>
          </a:p>
        </p:txBody>
      </p:sp>
      <p:sp>
        <p:nvSpPr>
          <p:cNvPr id="2" name="文字方塊 1">
            <a:extLst>
              <a:ext uri="{FF2B5EF4-FFF2-40B4-BE49-F238E27FC236}">
                <a16:creationId xmlns:a16="http://schemas.microsoft.com/office/drawing/2014/main" id="{3817503A-7975-0443-8ABA-05AD9954B50E}"/>
              </a:ext>
            </a:extLst>
          </p:cNvPr>
          <p:cNvSpPr txBox="1"/>
          <p:nvPr/>
        </p:nvSpPr>
        <p:spPr>
          <a:xfrm>
            <a:off x="533400" y="22098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將輸入點轉換成有意義的輸出，例如輸入一張照片，輸出是「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」這個文字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轉換次數不限，會有很多「中間過程」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資料只是一直在改變「表徵」，例如從多維矩陣變成一個純量的過程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最後輸出的表徵，和標準答案的表徵相同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比較兩個表徵的差異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想辦法讓此兩個表徵的差異不斷變小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2360536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462760"/>
          </a:xfrm>
          <a:prstGeom prst="rect">
            <a:avLst/>
          </a:prstGeom>
          <a:noFill/>
        </p:spPr>
        <p:txBody>
          <a:bodyPr wrap="square" rtlCol="0">
            <a:spAutoFit/>
          </a:bodyPr>
          <a:lstStyle/>
          <a:p>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定義人工「智慧」，專門指的是人類的能力</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zh-TW" altLang="en-US" sz="2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物理能力：獸力即取代，工業革命</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基本能力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(Basic)</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：已被機器超越，控制身體</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fr-FR"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感知能力（</a:t>
            </a:r>
            <a:r>
              <a:rPr kumimoji="1" lang="fr-FR"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Perception</a:t>
            </a:r>
            <a:r>
              <a:rPr kumimoji="1" lang="zh-TW" altLang="fr-FR"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：部分已被機器超越</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認知能力（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Cognition</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）：目前最熱門</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創造力（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Creativity</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）：仍在研究中</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Wisdom</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）：仍無法做到</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目前「意識」沒有被討論到</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685800" y="609600"/>
            <a:ext cx="8229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「智慧」：人類不同的能力</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6731650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表徵學習</a:t>
            </a:r>
            <a:endPar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r>
              <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(Representation Learning)</a:t>
            </a:r>
          </a:p>
        </p:txBody>
      </p:sp>
      <p:sp>
        <p:nvSpPr>
          <p:cNvPr id="2" name="文字方塊 1">
            <a:extLst>
              <a:ext uri="{FF2B5EF4-FFF2-40B4-BE49-F238E27FC236}">
                <a16:creationId xmlns:a16="http://schemas.microsoft.com/office/drawing/2014/main" id="{3817503A-7975-0443-8ABA-05AD9954B50E}"/>
              </a:ext>
            </a:extLst>
          </p:cNvPr>
          <p:cNvSpPr txBox="1"/>
          <p:nvPr/>
        </p:nvSpPr>
        <p:spPr>
          <a:xfrm>
            <a:off x="533400" y="2209800"/>
            <a:ext cx="8229600" cy="304698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如果無法將原始特徵轉換成另外一種表徵，無法處理資料。如圍棋的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19x19</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處理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1024x1024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的彩色圖片，全世界所有這樣大小的圖片的總合為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256</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1024x1024x3</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是一種將高維度資料不斷轉換表徵為低維度的一種方法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6803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機器學習的數學範式</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2910506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24122"/>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輸入數字，知道這個數是不是質數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輸入圖片，知道圖片中有貓</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輸入語音，知道對應的文字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輸入影片，知道如何把影片中主角的臉換成自己的臉</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輸入一盤圍棋，知道下一個子落在哪裏整盤才不會輸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一個問題，獲得正確的解答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0"/>
            <a:ext cx="7315200" cy="990600"/>
          </a:xfrm>
          <a:prstGeom prst="rect">
            <a:avLst/>
          </a:prstGeom>
        </p:spPr>
        <p:txBody>
          <a:bodyPr tIns="91440" bIns="91440" anchor="b" anchorCtr="0">
            <a:noAutofit/>
          </a:bodyPr>
          <a:lstStyle/>
          <a:p>
            <a:pPr algn="ctr">
              <a:spcBef>
                <a:spcPct val="20000"/>
              </a:spcBef>
              <a:defRPr/>
            </a:pPr>
            <a:r>
              <a:rPr kumimoji="0" lang="zh-TW" altLang="en-US" sz="44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學習就是獲得解答的「能力」</a:t>
            </a:r>
          </a:p>
        </p:txBody>
      </p:sp>
    </p:spTree>
    <p:extLst>
      <p:ext uri="{BB962C8B-B14F-4D97-AF65-F5344CB8AC3E}">
        <p14:creationId xmlns:p14="http://schemas.microsoft.com/office/powerpoint/2010/main" val="40108138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52600"/>
            <a:ext cx="8229600" cy="646331"/>
          </a:xfrm>
          <a:prstGeom prst="rect">
            <a:avLst/>
          </a:prstGeom>
          <a:noFill/>
        </p:spPr>
        <p:txBody>
          <a:bodyPr wrap="square" rtlCol="0">
            <a:spAutoFit/>
          </a:bodyPr>
          <a:lstStyle/>
          <a:p>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輸入一個數字，知道這個數是不是質數</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能力值的獲得方法之一</a:t>
            </a:r>
          </a:p>
        </p:txBody>
      </p:sp>
      <p:pic>
        <p:nvPicPr>
          <p:cNvPr id="6146" name="Picture 2"/>
          <p:cNvPicPr>
            <a:picLocks noChangeAspect="1" noChangeArrowheads="1"/>
          </p:cNvPicPr>
          <p:nvPr/>
        </p:nvPicPr>
        <p:blipFill>
          <a:blip r:embed="rId3" cstate="print"/>
          <a:srcRect/>
          <a:stretch>
            <a:fillRect/>
          </a:stretch>
        </p:blipFill>
        <p:spPr bwMode="auto">
          <a:xfrm>
            <a:off x="1905000" y="2743200"/>
            <a:ext cx="5572463" cy="2819400"/>
          </a:xfrm>
          <a:prstGeom prst="rect">
            <a:avLst/>
          </a:prstGeom>
          <a:noFill/>
          <a:ln w="9525">
            <a:noFill/>
            <a:miter lim="800000"/>
            <a:headEnd/>
            <a:tailEnd/>
          </a:ln>
        </p:spPr>
      </p:pic>
      <p:sp>
        <p:nvSpPr>
          <p:cNvPr id="6" name="文字方塊 5"/>
          <p:cNvSpPr txBox="1"/>
          <p:nvPr/>
        </p:nvSpPr>
        <p:spPr>
          <a:xfrm>
            <a:off x="381000" y="5943600"/>
            <a:ext cx="8229600" cy="646331"/>
          </a:xfrm>
          <a:prstGeom prst="rect">
            <a:avLst/>
          </a:prstGeom>
          <a:noFill/>
        </p:spPr>
        <p:txBody>
          <a:bodyPr wrap="square" rtlCol="0">
            <a:spAutoFit/>
          </a:bodyPr>
          <a:lstStyle/>
          <a:p>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isPrime</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是一個具有</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判斷質數能力</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函數</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366296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02146"/>
            <a:ext cx="8458200" cy="3970318"/>
          </a:xfrm>
          <a:prstGeom prst="rect">
            <a:avLst/>
          </a:prstGeom>
          <a:noFill/>
        </p:spPr>
        <p:txBody>
          <a:bodyPr wrap="square" rtlCol="0">
            <a:spAutoFit/>
          </a:bodyPr>
          <a:lstStyle/>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存在一個輸入和輸出的對應關係</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我們不知道這個對應關係的原理及邏輯</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但假設世界上有完美函數是符合這種對應關係的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可能有很多個</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有很多資料符合這種對應關係</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訓練集</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或找出</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能達到上述目標的演算法</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利用這些資料和演算法逼近完美函數</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457200" y="304800"/>
            <a:ext cx="82296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機器學習也是一個函數</a:t>
            </a:r>
          </a:p>
        </p:txBody>
      </p:sp>
      <p:sp>
        <p:nvSpPr>
          <p:cNvPr id="6" name="文字方塊 5"/>
          <p:cNvSpPr txBox="1"/>
          <p:nvPr/>
        </p:nvSpPr>
        <p:spPr>
          <a:xfrm>
            <a:off x="1828800" y="6019800"/>
            <a:ext cx="5867400" cy="646331"/>
          </a:xfrm>
          <a:prstGeom prst="rect">
            <a:avLst/>
          </a:prstGeom>
          <a:noFill/>
        </p:spPr>
        <p:txBody>
          <a:bodyPr wrap="square" rtlCol="0">
            <a:spAutoFit/>
          </a:bodyPr>
          <a:lstStyle/>
          <a:p>
            <a:pPr marL="266700" indent="-266700"/>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找出最接近完美函數的函數</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90487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5522"/>
            <a:ext cx="82296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有一些有限資料，輸入為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、標準答案為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有一個完美的對應關係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y=f(x)</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全世界所有的對應關係的可能性，稱之為假設集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，有無限多個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假如有一個對應關係叫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之後，得出來的結果叫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y’=g(x)</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，發現有差距</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調整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中找更好的對應關係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整個過程必須</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機器學習的數學範式</a:t>
            </a:r>
          </a:p>
        </p:txBody>
      </p:sp>
    </p:spTree>
    <p:extLst>
      <p:ext uri="{BB962C8B-B14F-4D97-AF65-F5344CB8AC3E}">
        <p14:creationId xmlns:p14="http://schemas.microsoft.com/office/powerpoint/2010/main" val="36548289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52400" y="1752600"/>
            <a:ext cx="8604192" cy="4191000"/>
          </a:xfrm>
          <a:prstGeom prst="rect">
            <a:avLst/>
          </a:prstGeom>
          <a:noFill/>
          <a:ln w="9525">
            <a:noFill/>
            <a:miter lim="800000"/>
            <a:headEnd/>
            <a:tailEnd/>
          </a:ln>
        </p:spPr>
      </p:pic>
      <p:sp>
        <p:nvSpPr>
          <p:cNvPr id="2" name="文字版面配置區 2">
            <a:extLst>
              <a:ext uri="{FF2B5EF4-FFF2-40B4-BE49-F238E27FC236}">
                <a16:creationId xmlns:a16="http://schemas.microsoft.com/office/drawing/2014/main" id="{7D9C3E9C-4F80-8ED6-40F0-020ADE487314}"/>
              </a:ext>
            </a:extLst>
          </p:cNvPr>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機器學習的過程</a:t>
            </a:r>
          </a:p>
        </p:txBody>
      </p:sp>
    </p:spTree>
    <p:extLst>
      <p:ext uri="{BB962C8B-B14F-4D97-AF65-F5344CB8AC3E}">
        <p14:creationId xmlns:p14="http://schemas.microsoft.com/office/powerpoint/2010/main" val="39594512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905506"/>
            <a:ext cx="8229600" cy="3539430"/>
          </a:xfrm>
          <a:prstGeom prst="rect">
            <a:avLst/>
          </a:prstGeom>
          <a:noFill/>
        </p:spPr>
        <p:txBody>
          <a:bodyPr wrap="square" rtlCol="0">
            <a:spAutoFit/>
          </a:bodyPr>
          <a:lstStyle/>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完美函數</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X</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Y</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訓練資料</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，含有標準答案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無限多可能的假設集</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H</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演算法</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函數</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利用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中找，儘量接近完美函數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f</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一定不會找到，但要找最接近的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f’</a:t>
            </a:r>
          </a:p>
          <a:p>
            <a:pPr marL="266700" indent="-266700">
              <a:buFont typeface="Arial"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p:txBody>
      </p:sp>
    </p:spTree>
    <p:extLst>
      <p:ext uri="{BB962C8B-B14F-4D97-AF65-F5344CB8AC3E}">
        <p14:creationId xmlns:p14="http://schemas.microsoft.com/office/powerpoint/2010/main" val="202963324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機器學習的數學範式</a:t>
            </a:r>
          </a:p>
        </p:txBody>
      </p:sp>
      <p:sp>
        <p:nvSpPr>
          <p:cNvPr id="2" name="橢圓 1">
            <a:extLst>
              <a:ext uri="{FF2B5EF4-FFF2-40B4-BE49-F238E27FC236}">
                <a16:creationId xmlns:a16="http://schemas.microsoft.com/office/drawing/2014/main" id="{DCEFCF2A-79E5-FB58-8180-576C4C29B997}"/>
              </a:ext>
            </a:extLst>
          </p:cNvPr>
          <p:cNvSpPr/>
          <p:nvPr/>
        </p:nvSpPr>
        <p:spPr>
          <a:xfrm>
            <a:off x="2971800" y="2438400"/>
            <a:ext cx="2895600" cy="2895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完美的對應關係</a:t>
            </a:r>
          </a:p>
        </p:txBody>
      </p:sp>
      <p:sp>
        <p:nvSpPr>
          <p:cNvPr id="15" name="橢圓 14">
            <a:extLst>
              <a:ext uri="{FF2B5EF4-FFF2-40B4-BE49-F238E27FC236}">
                <a16:creationId xmlns:a16="http://schemas.microsoft.com/office/drawing/2014/main" id="{9CE27692-91C2-1A32-FCF8-D427A9382C1A}"/>
              </a:ext>
            </a:extLst>
          </p:cNvPr>
          <p:cNvSpPr/>
          <p:nvPr/>
        </p:nvSpPr>
        <p:spPr>
          <a:xfrm>
            <a:off x="3657600" y="2743200"/>
            <a:ext cx="2895600" cy="2895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1" name="橢圓 20">
            <a:extLst>
              <a:ext uri="{FF2B5EF4-FFF2-40B4-BE49-F238E27FC236}">
                <a16:creationId xmlns:a16="http://schemas.microsoft.com/office/drawing/2014/main" id="{A1B4D0E4-6D27-540E-7158-5B445D3C0E8D}"/>
              </a:ext>
            </a:extLst>
          </p:cNvPr>
          <p:cNvSpPr/>
          <p:nvPr/>
        </p:nvSpPr>
        <p:spPr>
          <a:xfrm>
            <a:off x="3810000" y="2209800"/>
            <a:ext cx="2895600" cy="289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2" name="橢圓 21">
            <a:extLst>
              <a:ext uri="{FF2B5EF4-FFF2-40B4-BE49-F238E27FC236}">
                <a16:creationId xmlns:a16="http://schemas.microsoft.com/office/drawing/2014/main" id="{F5396E70-5DF7-3F8F-6FC6-3C77682F8823}"/>
              </a:ext>
            </a:extLst>
          </p:cNvPr>
          <p:cNvSpPr/>
          <p:nvPr/>
        </p:nvSpPr>
        <p:spPr>
          <a:xfrm>
            <a:off x="1981200" y="1828800"/>
            <a:ext cx="2895600" cy="2895600"/>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3" name="橢圓 22">
            <a:extLst>
              <a:ext uri="{FF2B5EF4-FFF2-40B4-BE49-F238E27FC236}">
                <a16:creationId xmlns:a16="http://schemas.microsoft.com/office/drawing/2014/main" id="{E5462EE0-DBC8-057D-A65A-1259C1A20459}"/>
              </a:ext>
            </a:extLst>
          </p:cNvPr>
          <p:cNvSpPr/>
          <p:nvPr/>
        </p:nvSpPr>
        <p:spPr>
          <a:xfrm>
            <a:off x="1600200" y="3267952"/>
            <a:ext cx="2895600" cy="2895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4" name="橢圓 23">
            <a:extLst>
              <a:ext uri="{FF2B5EF4-FFF2-40B4-BE49-F238E27FC236}">
                <a16:creationId xmlns:a16="http://schemas.microsoft.com/office/drawing/2014/main" id="{9C7BB4EA-2C91-63D7-3907-8735D84D60E5}"/>
              </a:ext>
            </a:extLst>
          </p:cNvPr>
          <p:cNvSpPr/>
          <p:nvPr/>
        </p:nvSpPr>
        <p:spPr>
          <a:xfrm>
            <a:off x="3810000" y="3396977"/>
            <a:ext cx="2895600" cy="28956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5" name="橢圓 24">
            <a:extLst>
              <a:ext uri="{FF2B5EF4-FFF2-40B4-BE49-F238E27FC236}">
                <a16:creationId xmlns:a16="http://schemas.microsoft.com/office/drawing/2014/main" id="{10853535-46CA-AC94-2345-5AEB31642406}"/>
              </a:ext>
            </a:extLst>
          </p:cNvPr>
          <p:cNvSpPr/>
          <p:nvPr/>
        </p:nvSpPr>
        <p:spPr>
          <a:xfrm>
            <a:off x="3048000" y="2465865"/>
            <a:ext cx="2895600" cy="2895600"/>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3209498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125730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準備資料集</a:t>
            </a:r>
          </a:p>
        </p:txBody>
      </p:sp>
      <p:sp>
        <p:nvSpPr>
          <p:cNvPr id="6" name="圓角矩形 5"/>
          <p:cNvSpPr/>
          <p:nvPr/>
        </p:nvSpPr>
        <p:spPr>
          <a:xfrm>
            <a:off x="382905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定義網路架構</a:t>
            </a:r>
            <a:endParaRPr lang="en-US" altLang="zh-TW" sz="1350" b="1" dirty="0">
              <a:latin typeface="微軟正黑體" pitchFamily="34" charset="-120"/>
              <a:ea typeface="微軟正黑體" pitchFamily="34" charset="-120"/>
            </a:endParaRPr>
          </a:p>
          <a:p>
            <a:pPr algn="ct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準備一個演算法</a:t>
            </a:r>
            <a:r>
              <a:rPr lang="en-US" altLang="zh-TW" sz="1350" b="1" dirty="0">
                <a:latin typeface="微軟正黑體" pitchFamily="34" charset="-120"/>
                <a:ea typeface="微軟正黑體" pitchFamily="34" charset="-120"/>
              </a:rPr>
              <a:t>)</a:t>
            </a:r>
            <a:endParaRPr lang="zh-TW" altLang="en-US" sz="1350" b="1" dirty="0">
              <a:latin typeface="微軟正黑體" pitchFamily="34" charset="-120"/>
              <a:ea typeface="微軟正黑體" pitchFamily="34" charset="-120"/>
            </a:endParaRPr>
          </a:p>
        </p:txBody>
      </p:sp>
      <p:sp>
        <p:nvSpPr>
          <p:cNvPr id="7" name="圓角矩形 6"/>
          <p:cNvSpPr/>
          <p:nvPr/>
        </p:nvSpPr>
        <p:spPr>
          <a:xfrm>
            <a:off x="611505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網路參數</a:t>
            </a:r>
            <a:endParaRPr lang="en-US" altLang="zh-TW" sz="1350" b="1" dirty="0">
              <a:latin typeface="微軟正黑體" pitchFamily="34" charset="-120"/>
              <a:ea typeface="微軟正黑體" pitchFamily="34" charset="-120"/>
            </a:endParaRPr>
          </a:p>
          <a:p>
            <a:pPr algn="ct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不同的網路參數，形成無限多個</a:t>
            </a:r>
            <a:r>
              <a:rPr lang="en-US" altLang="zh-TW" sz="1350" b="1" dirty="0">
                <a:latin typeface="微軟正黑體" pitchFamily="34" charset="-120"/>
                <a:ea typeface="微軟正黑體" pitchFamily="34" charset="-120"/>
              </a:rPr>
              <a:t>f</a:t>
            </a:r>
            <a:r>
              <a:rPr lang="zh-TW" altLang="en-US" sz="1350" b="1" dirty="0">
                <a:latin typeface="微軟正黑體" pitchFamily="34" charset="-120"/>
                <a:ea typeface="微軟正黑體" pitchFamily="34" charset="-120"/>
              </a:rPr>
              <a:t>，就是</a:t>
            </a:r>
            <a:r>
              <a:rPr lang="en-US" altLang="zh-TW" sz="1350" b="1" dirty="0">
                <a:latin typeface="微軟正黑體" pitchFamily="34" charset="-120"/>
                <a:ea typeface="微軟正黑體" pitchFamily="34" charset="-120"/>
              </a:rPr>
              <a:t>H)</a:t>
            </a:r>
            <a:endParaRPr lang="zh-TW" altLang="en-US" sz="1350" b="1" dirty="0">
              <a:latin typeface="微軟正黑體" pitchFamily="34" charset="-120"/>
              <a:ea typeface="微軟正黑體" pitchFamily="34" charset="-120"/>
            </a:endParaRPr>
          </a:p>
        </p:txBody>
      </p:sp>
      <p:sp>
        <p:nvSpPr>
          <p:cNvPr id="14" name="圓角矩形 13"/>
          <p:cNvSpPr/>
          <p:nvPr/>
        </p:nvSpPr>
        <p:spPr>
          <a:xfrm>
            <a:off x="125730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利用資料集，不斷變更網路參數</a:t>
            </a: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就是一直找最好的</a:t>
            </a:r>
            <a:r>
              <a:rPr lang="en-US" altLang="zh-TW" sz="1350" b="1" dirty="0">
                <a:latin typeface="微軟正黑體" pitchFamily="34" charset="-120"/>
                <a:ea typeface="微軟正黑體" pitchFamily="34" charset="-120"/>
              </a:rPr>
              <a:t>g)</a:t>
            </a:r>
            <a:endParaRPr lang="zh-TW" altLang="en-US" sz="1350" b="1" dirty="0">
              <a:latin typeface="微軟正黑體" pitchFamily="34" charset="-120"/>
              <a:ea typeface="微軟正黑體" pitchFamily="34" charset="-120"/>
            </a:endParaRPr>
          </a:p>
        </p:txBody>
      </p:sp>
      <p:sp>
        <p:nvSpPr>
          <p:cNvPr id="15" name="圓角矩形 14"/>
          <p:cNvSpPr/>
          <p:nvPr/>
        </p:nvSpPr>
        <p:spPr>
          <a:xfrm>
            <a:off x="382905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這個</a:t>
            </a:r>
            <a:r>
              <a:rPr lang="en-US" altLang="zh-TW" sz="1350" b="1" dirty="0">
                <a:latin typeface="微軟正黑體" pitchFamily="34" charset="-120"/>
                <a:ea typeface="微軟正黑體" pitchFamily="34" charset="-120"/>
              </a:rPr>
              <a:t>g</a:t>
            </a:r>
            <a:r>
              <a:rPr lang="zh-TW" altLang="en-US" sz="1350" b="1" dirty="0">
                <a:latin typeface="微軟正黑體" pitchFamily="34" charset="-120"/>
                <a:ea typeface="微軟正黑體" pitchFamily="34" charset="-120"/>
              </a:rPr>
              <a:t>要</a:t>
            </a:r>
            <a:endParaRPr lang="en-US" altLang="zh-TW" sz="1350" b="1" dirty="0">
              <a:latin typeface="微軟正黑體" pitchFamily="34" charset="-120"/>
              <a:ea typeface="微軟正黑體" pitchFamily="34" charset="-120"/>
            </a:endParaRPr>
          </a:p>
          <a:p>
            <a:pPr algn="ctr"/>
            <a:r>
              <a:rPr lang="zh-TW" altLang="en-US" sz="1350" b="1" dirty="0">
                <a:latin typeface="微軟正黑體" pitchFamily="34" charset="-120"/>
                <a:ea typeface="微軟正黑體" pitchFamily="34" charset="-120"/>
              </a:rPr>
              <a:t>和完美的</a:t>
            </a:r>
            <a:r>
              <a:rPr lang="en-US" altLang="zh-TW" sz="1350" b="1" dirty="0">
                <a:latin typeface="微軟正黑體" pitchFamily="34" charset="-120"/>
                <a:ea typeface="微軟正黑體" pitchFamily="34" charset="-120"/>
              </a:rPr>
              <a:t>f</a:t>
            </a:r>
            <a:r>
              <a:rPr lang="zh-TW" altLang="en-US" sz="1350" b="1" dirty="0">
                <a:latin typeface="微軟正黑體" pitchFamily="34" charset="-120"/>
                <a:ea typeface="微軟正黑體" pitchFamily="34" charset="-120"/>
              </a:rPr>
              <a:t>最接近</a:t>
            </a:r>
          </a:p>
        </p:txBody>
      </p:sp>
      <p:sp>
        <p:nvSpPr>
          <p:cNvPr id="16" name="圓角矩形 15"/>
          <p:cNvSpPr/>
          <p:nvPr/>
        </p:nvSpPr>
        <p:spPr>
          <a:xfrm>
            <a:off x="611505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網路參數確定下來</a:t>
            </a: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就是將模型存檔</a:t>
            </a:r>
            <a:r>
              <a:rPr lang="en-US" altLang="zh-TW" sz="1350" b="1" dirty="0">
                <a:latin typeface="微軟正黑體" pitchFamily="34" charset="-120"/>
                <a:ea typeface="微軟正黑體" pitchFamily="34" charset="-120"/>
              </a:rPr>
              <a:t>)</a:t>
            </a:r>
            <a:endParaRPr lang="zh-TW" altLang="en-US" sz="1350" b="1" dirty="0">
              <a:latin typeface="微軟正黑體" pitchFamily="34" charset="-120"/>
              <a:ea typeface="微軟正黑體" pitchFamily="34" charset="-120"/>
            </a:endParaRPr>
          </a:p>
        </p:txBody>
      </p:sp>
      <mc:AlternateContent xmlns:mc="http://schemas.openxmlformats.org/markup-compatibility/2006" xmlns:p14="http://schemas.microsoft.com/office/powerpoint/2010/main">
        <mc:Choice Requires="p14">
          <p:contentPart p14:bwMode="auto" r:id="rId3">
            <p14:nvContentPartPr>
              <p14:cNvPr id="2" name="筆跡 1">
                <a:extLst>
                  <a:ext uri="{FF2B5EF4-FFF2-40B4-BE49-F238E27FC236}">
                    <a16:creationId xmlns:a16="http://schemas.microsoft.com/office/drawing/2014/main" id="{853D2B76-577A-063B-8EF5-39EA34B7E766}"/>
                  </a:ext>
                </a:extLst>
              </p14:cNvPr>
              <p14:cNvContentPartPr/>
              <p14:nvPr/>
            </p14:nvContentPartPr>
            <p14:xfrm>
              <a:off x="3019113" y="2506250"/>
              <a:ext cx="277920" cy="14400"/>
            </p14:xfrm>
          </p:contentPart>
        </mc:Choice>
        <mc:Fallback xmlns="">
          <p:pic>
            <p:nvPicPr>
              <p:cNvPr id="2" name="筆跡 1">
                <a:extLst>
                  <a:ext uri="{FF2B5EF4-FFF2-40B4-BE49-F238E27FC236}">
                    <a16:creationId xmlns:a16="http://schemas.microsoft.com/office/drawing/2014/main" id="{853D2B76-577A-063B-8EF5-39EA34B7E766}"/>
                  </a:ext>
                </a:extLst>
              </p:cNvPr>
              <p:cNvPicPr/>
              <p:nvPr/>
            </p:nvPicPr>
            <p:blipFill>
              <a:blip r:embed="rId4"/>
              <a:stretch>
                <a:fillRect/>
              </a:stretch>
            </p:blipFill>
            <p:spPr>
              <a:xfrm>
                <a:off x="2965473" y="2398250"/>
                <a:ext cx="385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604F9717-F820-6037-A963-147229068E59}"/>
                  </a:ext>
                </a:extLst>
              </p14:cNvPr>
              <p14:cNvContentPartPr/>
              <p14:nvPr/>
            </p14:nvContentPartPr>
            <p14:xfrm>
              <a:off x="1407393" y="730010"/>
              <a:ext cx="756000" cy="13680"/>
            </p14:xfrm>
          </p:contentPart>
        </mc:Choice>
        <mc:Fallback xmlns="">
          <p:pic>
            <p:nvPicPr>
              <p:cNvPr id="3" name="筆跡 2">
                <a:extLst>
                  <a:ext uri="{FF2B5EF4-FFF2-40B4-BE49-F238E27FC236}">
                    <a16:creationId xmlns:a16="http://schemas.microsoft.com/office/drawing/2014/main" id="{604F9717-F820-6037-A963-147229068E59}"/>
                  </a:ext>
                </a:extLst>
              </p:cNvPr>
              <p:cNvPicPr/>
              <p:nvPr/>
            </p:nvPicPr>
            <p:blipFill>
              <a:blip r:embed="rId6"/>
              <a:stretch>
                <a:fillRect/>
              </a:stretch>
            </p:blipFill>
            <p:spPr>
              <a:xfrm>
                <a:off x="1353753" y="622010"/>
                <a:ext cx="863640" cy="229320"/>
              </a:xfrm>
              <a:prstGeom prst="rect">
                <a:avLst/>
              </a:prstGeom>
            </p:spPr>
          </p:pic>
        </mc:Fallback>
      </mc:AlternateContent>
      <p:grpSp>
        <p:nvGrpSpPr>
          <p:cNvPr id="23" name="群組 22">
            <a:extLst>
              <a:ext uri="{FF2B5EF4-FFF2-40B4-BE49-F238E27FC236}">
                <a16:creationId xmlns:a16="http://schemas.microsoft.com/office/drawing/2014/main" id="{01DFDA9F-12A3-BFB4-596D-49FA3332E34D}"/>
              </a:ext>
            </a:extLst>
          </p:cNvPr>
          <p:cNvGrpSpPr/>
          <p:nvPr/>
        </p:nvGrpSpPr>
        <p:grpSpPr>
          <a:xfrm>
            <a:off x="170793" y="861050"/>
            <a:ext cx="6519240" cy="3193920"/>
            <a:chOff x="170793" y="861050"/>
            <a:chExt cx="6519240" cy="3193920"/>
          </a:xfrm>
        </p:grpSpPr>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2BFBE045-6CCC-32AD-84DB-DF88E7693A99}"/>
                    </a:ext>
                  </a:extLst>
                </p14:cNvPr>
                <p14:cNvContentPartPr/>
                <p14:nvPr/>
              </p14:nvContentPartPr>
              <p14:xfrm>
                <a:off x="2979873" y="2473490"/>
                <a:ext cx="736560" cy="26280"/>
              </p14:xfrm>
            </p:contentPart>
          </mc:Choice>
          <mc:Fallback xmlns="">
            <p:pic>
              <p:nvPicPr>
                <p:cNvPr id="12" name="筆跡 11">
                  <a:extLst>
                    <a:ext uri="{FF2B5EF4-FFF2-40B4-BE49-F238E27FC236}">
                      <a16:creationId xmlns:a16="http://schemas.microsoft.com/office/drawing/2014/main" id="{2BFBE045-6CCC-32AD-84DB-DF88E7693A99}"/>
                    </a:ext>
                  </a:extLst>
                </p:cNvPr>
                <p:cNvPicPr/>
                <p:nvPr/>
              </p:nvPicPr>
              <p:blipFill>
                <a:blip r:embed="rId8"/>
                <a:stretch>
                  <a:fillRect/>
                </a:stretch>
              </p:blipFill>
              <p:spPr>
                <a:xfrm>
                  <a:off x="2943873" y="2437850"/>
                  <a:ext cx="808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0D4AED11-914E-F9DF-83FA-EA0521F5F73F}"/>
                    </a:ext>
                  </a:extLst>
                </p14:cNvPr>
                <p14:cNvContentPartPr/>
                <p14:nvPr/>
              </p14:nvContentPartPr>
              <p14:xfrm>
                <a:off x="3553713" y="2302130"/>
                <a:ext cx="151560" cy="334440"/>
              </p14:xfrm>
            </p:contentPart>
          </mc:Choice>
          <mc:Fallback xmlns="">
            <p:pic>
              <p:nvPicPr>
                <p:cNvPr id="13" name="筆跡 12">
                  <a:extLst>
                    <a:ext uri="{FF2B5EF4-FFF2-40B4-BE49-F238E27FC236}">
                      <a16:creationId xmlns:a16="http://schemas.microsoft.com/office/drawing/2014/main" id="{0D4AED11-914E-F9DF-83FA-EA0521F5F73F}"/>
                    </a:ext>
                  </a:extLst>
                </p:cNvPr>
                <p:cNvPicPr/>
                <p:nvPr/>
              </p:nvPicPr>
              <p:blipFill>
                <a:blip r:embed="rId10"/>
                <a:stretch>
                  <a:fillRect/>
                </a:stretch>
              </p:blipFill>
              <p:spPr>
                <a:xfrm>
                  <a:off x="3518073" y="2266490"/>
                  <a:ext cx="2232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筆跡 17">
                  <a:extLst>
                    <a:ext uri="{FF2B5EF4-FFF2-40B4-BE49-F238E27FC236}">
                      <a16:creationId xmlns:a16="http://schemas.microsoft.com/office/drawing/2014/main" id="{9AA570CB-71A7-D6D8-D401-D94DD7C1FA7A}"/>
                    </a:ext>
                  </a:extLst>
                </p14:cNvPr>
                <p14:cNvContentPartPr/>
                <p14:nvPr/>
              </p14:nvContentPartPr>
              <p14:xfrm>
                <a:off x="5532273" y="2433890"/>
                <a:ext cx="474120" cy="9360"/>
              </p14:xfrm>
            </p:contentPart>
          </mc:Choice>
          <mc:Fallback xmlns="">
            <p:pic>
              <p:nvPicPr>
                <p:cNvPr id="18" name="筆跡 17">
                  <a:extLst>
                    <a:ext uri="{FF2B5EF4-FFF2-40B4-BE49-F238E27FC236}">
                      <a16:creationId xmlns:a16="http://schemas.microsoft.com/office/drawing/2014/main" id="{9AA570CB-71A7-D6D8-D401-D94DD7C1FA7A}"/>
                    </a:ext>
                  </a:extLst>
                </p:cNvPr>
                <p:cNvPicPr/>
                <p:nvPr/>
              </p:nvPicPr>
              <p:blipFill>
                <a:blip r:embed="rId12"/>
                <a:stretch>
                  <a:fillRect/>
                </a:stretch>
              </p:blipFill>
              <p:spPr>
                <a:xfrm>
                  <a:off x="5496633" y="2398250"/>
                  <a:ext cx="5457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筆跡 18">
                  <a:extLst>
                    <a:ext uri="{FF2B5EF4-FFF2-40B4-BE49-F238E27FC236}">
                      <a16:creationId xmlns:a16="http://schemas.microsoft.com/office/drawing/2014/main" id="{82ADD652-CF77-AF5E-611F-380B929577E4}"/>
                    </a:ext>
                  </a:extLst>
                </p14:cNvPr>
                <p14:cNvContentPartPr/>
                <p14:nvPr/>
              </p14:nvContentPartPr>
              <p14:xfrm>
                <a:off x="5927193" y="2295650"/>
                <a:ext cx="87480" cy="272160"/>
              </p14:xfrm>
            </p:contentPart>
          </mc:Choice>
          <mc:Fallback xmlns="">
            <p:pic>
              <p:nvPicPr>
                <p:cNvPr id="19" name="筆跡 18">
                  <a:extLst>
                    <a:ext uri="{FF2B5EF4-FFF2-40B4-BE49-F238E27FC236}">
                      <a16:creationId xmlns:a16="http://schemas.microsoft.com/office/drawing/2014/main" id="{82ADD652-CF77-AF5E-611F-380B929577E4}"/>
                    </a:ext>
                  </a:extLst>
                </p:cNvPr>
                <p:cNvPicPr/>
                <p:nvPr/>
              </p:nvPicPr>
              <p:blipFill>
                <a:blip r:embed="rId14"/>
                <a:stretch>
                  <a:fillRect/>
                </a:stretch>
              </p:blipFill>
              <p:spPr>
                <a:xfrm>
                  <a:off x="5891193" y="2260010"/>
                  <a:ext cx="1591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筆跡 20">
                  <a:extLst>
                    <a:ext uri="{FF2B5EF4-FFF2-40B4-BE49-F238E27FC236}">
                      <a16:creationId xmlns:a16="http://schemas.microsoft.com/office/drawing/2014/main" id="{F8B9E742-4DEF-AA64-413A-6681BAEF7AB2}"/>
                    </a:ext>
                  </a:extLst>
                </p14:cNvPr>
                <p14:cNvContentPartPr/>
                <p14:nvPr/>
              </p14:nvContentPartPr>
              <p14:xfrm>
                <a:off x="170793" y="861050"/>
                <a:ext cx="6519240" cy="3047760"/>
              </p14:xfrm>
            </p:contentPart>
          </mc:Choice>
          <mc:Fallback xmlns="">
            <p:pic>
              <p:nvPicPr>
                <p:cNvPr id="21" name="筆跡 20">
                  <a:extLst>
                    <a:ext uri="{FF2B5EF4-FFF2-40B4-BE49-F238E27FC236}">
                      <a16:creationId xmlns:a16="http://schemas.microsoft.com/office/drawing/2014/main" id="{F8B9E742-4DEF-AA64-413A-6681BAEF7AB2}"/>
                    </a:ext>
                  </a:extLst>
                </p:cNvPr>
                <p:cNvPicPr/>
                <p:nvPr/>
              </p:nvPicPr>
              <p:blipFill>
                <a:blip r:embed="rId16"/>
                <a:stretch>
                  <a:fillRect/>
                </a:stretch>
              </p:blipFill>
              <p:spPr>
                <a:xfrm>
                  <a:off x="135153" y="825050"/>
                  <a:ext cx="6590880" cy="311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筆跡 21">
                  <a:extLst>
                    <a:ext uri="{FF2B5EF4-FFF2-40B4-BE49-F238E27FC236}">
                      <a16:creationId xmlns:a16="http://schemas.microsoft.com/office/drawing/2014/main" id="{EE09B694-28DC-4873-88C8-B888E7F4EC6E}"/>
                    </a:ext>
                  </a:extLst>
                </p14:cNvPr>
                <p14:cNvContentPartPr/>
                <p14:nvPr/>
              </p14:nvContentPartPr>
              <p14:xfrm>
                <a:off x="1007793" y="3670490"/>
                <a:ext cx="253800" cy="384480"/>
              </p14:xfrm>
            </p:contentPart>
          </mc:Choice>
          <mc:Fallback xmlns="">
            <p:pic>
              <p:nvPicPr>
                <p:cNvPr id="22" name="筆跡 21">
                  <a:extLst>
                    <a:ext uri="{FF2B5EF4-FFF2-40B4-BE49-F238E27FC236}">
                      <a16:creationId xmlns:a16="http://schemas.microsoft.com/office/drawing/2014/main" id="{EE09B694-28DC-4873-88C8-B888E7F4EC6E}"/>
                    </a:ext>
                  </a:extLst>
                </p:cNvPr>
                <p:cNvPicPr/>
                <p:nvPr/>
              </p:nvPicPr>
              <p:blipFill>
                <a:blip r:embed="rId18"/>
                <a:stretch>
                  <a:fillRect/>
                </a:stretch>
              </p:blipFill>
              <p:spPr>
                <a:xfrm>
                  <a:off x="972153" y="3634850"/>
                  <a:ext cx="325440" cy="456120"/>
                </a:xfrm>
                <a:prstGeom prst="rect">
                  <a:avLst/>
                </a:prstGeom>
              </p:spPr>
            </p:pic>
          </mc:Fallback>
        </mc:AlternateContent>
      </p:grpSp>
      <p:grpSp>
        <p:nvGrpSpPr>
          <p:cNvPr id="26" name="群組 25">
            <a:extLst>
              <a:ext uri="{FF2B5EF4-FFF2-40B4-BE49-F238E27FC236}">
                <a16:creationId xmlns:a16="http://schemas.microsoft.com/office/drawing/2014/main" id="{2AB72336-FB90-4057-E81A-1DDFF7DD67E5}"/>
              </a:ext>
            </a:extLst>
          </p:cNvPr>
          <p:cNvGrpSpPr/>
          <p:nvPr/>
        </p:nvGrpSpPr>
        <p:grpSpPr>
          <a:xfrm>
            <a:off x="2986353" y="3749690"/>
            <a:ext cx="769320" cy="491760"/>
            <a:chOff x="2986353" y="3749690"/>
            <a:chExt cx="769320" cy="491760"/>
          </a:xfrm>
        </p:grpSpPr>
        <mc:AlternateContent xmlns:mc="http://schemas.openxmlformats.org/markup-compatibility/2006" xmlns:p14="http://schemas.microsoft.com/office/powerpoint/2010/main">
          <mc:Choice Requires="p14">
            <p:contentPart p14:bwMode="auto" r:id="rId19">
              <p14:nvContentPartPr>
                <p14:cNvPr id="24" name="筆跡 23">
                  <a:extLst>
                    <a:ext uri="{FF2B5EF4-FFF2-40B4-BE49-F238E27FC236}">
                      <a16:creationId xmlns:a16="http://schemas.microsoft.com/office/drawing/2014/main" id="{8D5B5F88-CC99-EA35-D1B1-227EE9CBF8EC}"/>
                    </a:ext>
                  </a:extLst>
                </p14:cNvPr>
                <p14:cNvContentPartPr/>
                <p14:nvPr/>
              </p14:nvContentPartPr>
              <p14:xfrm>
                <a:off x="2986353" y="3920690"/>
                <a:ext cx="690480" cy="360"/>
              </p14:xfrm>
            </p:contentPart>
          </mc:Choice>
          <mc:Fallback xmlns="">
            <p:pic>
              <p:nvPicPr>
                <p:cNvPr id="24" name="筆跡 23">
                  <a:extLst>
                    <a:ext uri="{FF2B5EF4-FFF2-40B4-BE49-F238E27FC236}">
                      <a16:creationId xmlns:a16="http://schemas.microsoft.com/office/drawing/2014/main" id="{8D5B5F88-CC99-EA35-D1B1-227EE9CBF8EC}"/>
                    </a:ext>
                  </a:extLst>
                </p:cNvPr>
                <p:cNvPicPr/>
                <p:nvPr/>
              </p:nvPicPr>
              <p:blipFill>
                <a:blip r:embed="rId20"/>
                <a:stretch>
                  <a:fillRect/>
                </a:stretch>
              </p:blipFill>
              <p:spPr>
                <a:xfrm>
                  <a:off x="2950353" y="3884690"/>
                  <a:ext cx="762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筆跡 24">
                  <a:extLst>
                    <a:ext uri="{FF2B5EF4-FFF2-40B4-BE49-F238E27FC236}">
                      <a16:creationId xmlns:a16="http://schemas.microsoft.com/office/drawing/2014/main" id="{31880AE9-DDA7-C918-CA1E-A5231663F9A9}"/>
                    </a:ext>
                  </a:extLst>
                </p14:cNvPr>
                <p14:cNvContentPartPr/>
                <p14:nvPr/>
              </p14:nvContentPartPr>
              <p14:xfrm>
                <a:off x="3578553" y="3749690"/>
                <a:ext cx="177120" cy="491760"/>
              </p14:xfrm>
            </p:contentPart>
          </mc:Choice>
          <mc:Fallback xmlns="">
            <p:pic>
              <p:nvPicPr>
                <p:cNvPr id="25" name="筆跡 24">
                  <a:extLst>
                    <a:ext uri="{FF2B5EF4-FFF2-40B4-BE49-F238E27FC236}">
                      <a16:creationId xmlns:a16="http://schemas.microsoft.com/office/drawing/2014/main" id="{31880AE9-DDA7-C918-CA1E-A5231663F9A9}"/>
                    </a:ext>
                  </a:extLst>
                </p:cNvPr>
                <p:cNvPicPr/>
                <p:nvPr/>
              </p:nvPicPr>
              <p:blipFill>
                <a:blip r:embed="rId22"/>
                <a:stretch>
                  <a:fillRect/>
                </a:stretch>
              </p:blipFill>
              <p:spPr>
                <a:xfrm>
                  <a:off x="3542553" y="3713690"/>
                  <a:ext cx="248760" cy="563400"/>
                </a:xfrm>
                <a:prstGeom prst="rect">
                  <a:avLst/>
                </a:prstGeom>
              </p:spPr>
            </p:pic>
          </mc:Fallback>
        </mc:AlternateContent>
      </p:grpSp>
      <p:grpSp>
        <p:nvGrpSpPr>
          <p:cNvPr id="30" name="群組 29">
            <a:extLst>
              <a:ext uri="{FF2B5EF4-FFF2-40B4-BE49-F238E27FC236}">
                <a16:creationId xmlns:a16="http://schemas.microsoft.com/office/drawing/2014/main" id="{47D44A05-2968-5C7C-2052-59B65EBD5B4D}"/>
              </a:ext>
            </a:extLst>
          </p:cNvPr>
          <p:cNvGrpSpPr/>
          <p:nvPr/>
        </p:nvGrpSpPr>
        <p:grpSpPr>
          <a:xfrm>
            <a:off x="5552073" y="3723050"/>
            <a:ext cx="494280" cy="349560"/>
            <a:chOff x="5552073" y="3723050"/>
            <a:chExt cx="494280" cy="349560"/>
          </a:xfrm>
        </p:grpSpPr>
        <mc:AlternateContent xmlns:mc="http://schemas.openxmlformats.org/markup-compatibility/2006" xmlns:p14="http://schemas.microsoft.com/office/powerpoint/2010/main">
          <mc:Choice Requires="p14">
            <p:contentPart p14:bwMode="auto" r:id="rId23">
              <p14:nvContentPartPr>
                <p14:cNvPr id="27" name="筆跡 26">
                  <a:extLst>
                    <a:ext uri="{FF2B5EF4-FFF2-40B4-BE49-F238E27FC236}">
                      <a16:creationId xmlns:a16="http://schemas.microsoft.com/office/drawing/2014/main" id="{A0898847-6C28-948B-E9BA-DC6521FECB5E}"/>
                    </a:ext>
                  </a:extLst>
                </p14:cNvPr>
                <p14:cNvContentPartPr/>
                <p14:nvPr/>
              </p14:nvContentPartPr>
              <p14:xfrm>
                <a:off x="5552073" y="3873170"/>
                <a:ext cx="460080" cy="43200"/>
              </p14:xfrm>
            </p:contentPart>
          </mc:Choice>
          <mc:Fallback xmlns="">
            <p:pic>
              <p:nvPicPr>
                <p:cNvPr id="27" name="筆跡 26">
                  <a:extLst>
                    <a:ext uri="{FF2B5EF4-FFF2-40B4-BE49-F238E27FC236}">
                      <a16:creationId xmlns:a16="http://schemas.microsoft.com/office/drawing/2014/main" id="{A0898847-6C28-948B-E9BA-DC6521FECB5E}"/>
                    </a:ext>
                  </a:extLst>
                </p:cNvPr>
                <p:cNvPicPr/>
                <p:nvPr/>
              </p:nvPicPr>
              <p:blipFill>
                <a:blip r:embed="rId24"/>
                <a:stretch>
                  <a:fillRect/>
                </a:stretch>
              </p:blipFill>
              <p:spPr>
                <a:xfrm>
                  <a:off x="5516073" y="3837170"/>
                  <a:ext cx="531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筆跡 27">
                  <a:extLst>
                    <a:ext uri="{FF2B5EF4-FFF2-40B4-BE49-F238E27FC236}">
                      <a16:creationId xmlns:a16="http://schemas.microsoft.com/office/drawing/2014/main" id="{442FF8CF-556F-03B5-25D7-AA928647360D}"/>
                    </a:ext>
                  </a:extLst>
                </p14:cNvPr>
                <p14:cNvContentPartPr/>
                <p14:nvPr/>
              </p14:nvContentPartPr>
              <p14:xfrm>
                <a:off x="5900193" y="3723050"/>
                <a:ext cx="146160" cy="349560"/>
              </p14:xfrm>
            </p:contentPart>
          </mc:Choice>
          <mc:Fallback xmlns="">
            <p:pic>
              <p:nvPicPr>
                <p:cNvPr id="28" name="筆跡 27">
                  <a:extLst>
                    <a:ext uri="{FF2B5EF4-FFF2-40B4-BE49-F238E27FC236}">
                      <a16:creationId xmlns:a16="http://schemas.microsoft.com/office/drawing/2014/main" id="{442FF8CF-556F-03B5-25D7-AA928647360D}"/>
                    </a:ext>
                  </a:extLst>
                </p:cNvPr>
                <p:cNvPicPr/>
                <p:nvPr/>
              </p:nvPicPr>
              <p:blipFill>
                <a:blip r:embed="rId26"/>
                <a:stretch>
                  <a:fillRect/>
                </a:stretch>
              </p:blipFill>
              <p:spPr>
                <a:xfrm>
                  <a:off x="5864553" y="3687410"/>
                  <a:ext cx="217800" cy="42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9" name="筆跡 28">
                <a:extLst>
                  <a:ext uri="{FF2B5EF4-FFF2-40B4-BE49-F238E27FC236}">
                    <a16:creationId xmlns:a16="http://schemas.microsoft.com/office/drawing/2014/main" id="{8DAABA1F-78FA-C119-3BA1-31B9179B4E50}"/>
                  </a:ext>
                </a:extLst>
              </p14:cNvPr>
              <p14:cNvContentPartPr/>
              <p14:nvPr/>
            </p14:nvContentPartPr>
            <p14:xfrm>
              <a:off x="6453153" y="5440250"/>
              <a:ext cx="360" cy="360"/>
            </p14:xfrm>
          </p:contentPart>
        </mc:Choice>
        <mc:Fallback xmlns="">
          <p:pic>
            <p:nvPicPr>
              <p:cNvPr id="29" name="筆跡 28">
                <a:extLst>
                  <a:ext uri="{FF2B5EF4-FFF2-40B4-BE49-F238E27FC236}">
                    <a16:creationId xmlns:a16="http://schemas.microsoft.com/office/drawing/2014/main" id="{8DAABA1F-78FA-C119-3BA1-31B9179B4E50}"/>
                  </a:ext>
                </a:extLst>
              </p:cNvPr>
              <p:cNvPicPr/>
              <p:nvPr/>
            </p:nvPicPr>
            <p:blipFill>
              <a:blip r:embed="rId28"/>
              <a:stretch>
                <a:fillRect/>
              </a:stretch>
            </p:blipFill>
            <p:spPr>
              <a:xfrm>
                <a:off x="6417513" y="5404610"/>
                <a:ext cx="72000" cy="72000"/>
              </a:xfrm>
              <a:prstGeom prst="rect">
                <a:avLst/>
              </a:prstGeom>
            </p:spPr>
          </p:pic>
        </mc:Fallback>
      </mc:AlternateContent>
    </p:spTree>
    <p:extLst>
      <p:ext uri="{BB962C8B-B14F-4D97-AF65-F5344CB8AC3E}">
        <p14:creationId xmlns:p14="http://schemas.microsoft.com/office/powerpoint/2010/main" val="160261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amond(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Bottom)">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lide(fromBottom)">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09678"/>
            <a:ext cx="8229600" cy="1323439"/>
          </a:xfrm>
          <a:prstGeom prst="rect">
            <a:avLst/>
          </a:prstGeom>
          <a:noFill/>
        </p:spPr>
        <p:txBody>
          <a:bodyPr wrap="square" rtlCol="0">
            <a:spAutoFit/>
          </a:bodyPr>
          <a:lstStyle/>
          <a:p>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工程師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Lemoine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聲稱</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LaMDA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有意識</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https://www.youtube.com/watch?v=1rmPnO1eqL4</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老高說明這件事</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LAMDA</a:t>
            </a:r>
          </a:p>
        </p:txBody>
      </p:sp>
      <p:pic>
        <p:nvPicPr>
          <p:cNvPr id="1026" name="Picture 2" descr="Google Fires Suspended Lemoine Of “Sentient AI” Fame - DailyAlts -">
            <a:extLst>
              <a:ext uri="{FF2B5EF4-FFF2-40B4-BE49-F238E27FC236}">
                <a16:creationId xmlns:a16="http://schemas.microsoft.com/office/drawing/2014/main" id="{C1DCD21E-8898-B449-1730-0AE556B6A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063971"/>
            <a:ext cx="6553200" cy="336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0067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1828800"/>
            <a:ext cx="7772400" cy="3785652"/>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不管是邏輯法或是比對法逼近完美函數，都是尋找一個</a:t>
            </a:r>
            <a:r>
              <a:rPr kumimoji="1" lang="en-US" altLang="zh-TW" sz="6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Function</a:t>
            </a:r>
          </a:p>
        </p:txBody>
      </p:sp>
    </p:spTree>
    <p:extLst>
      <p:ext uri="{BB962C8B-B14F-4D97-AF65-F5344CB8AC3E}">
        <p14:creationId xmlns:p14="http://schemas.microsoft.com/office/powerpoint/2010/main" val="28970068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990600" y="152400"/>
            <a:ext cx="6796087" cy="1851025"/>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990600" y="2667000"/>
            <a:ext cx="6879727" cy="1524000"/>
          </a:xfrm>
          <a:prstGeom prst="rect">
            <a:avLst/>
          </a:prstGeom>
          <a:noFill/>
          <a:ln w="9525">
            <a:noFill/>
            <a:miter lim="800000"/>
            <a:headEnd/>
            <a:tailEnd/>
          </a:ln>
        </p:spPr>
      </p:pic>
      <p:pic>
        <p:nvPicPr>
          <p:cNvPr id="8196" name="Picture 4"/>
          <p:cNvPicPr>
            <a:picLocks noChangeAspect="1" noChangeArrowheads="1"/>
          </p:cNvPicPr>
          <p:nvPr/>
        </p:nvPicPr>
        <p:blipFill>
          <a:blip r:embed="rId5" cstate="print"/>
          <a:srcRect/>
          <a:stretch>
            <a:fillRect/>
          </a:stretch>
        </p:blipFill>
        <p:spPr bwMode="auto">
          <a:xfrm>
            <a:off x="990600" y="4876800"/>
            <a:ext cx="6781800" cy="1493516"/>
          </a:xfrm>
          <a:prstGeom prst="rect">
            <a:avLst/>
          </a:prstGeom>
          <a:noFill/>
          <a:ln w="9525">
            <a:noFill/>
            <a:miter lim="800000"/>
            <a:headEnd/>
            <a:tailEnd/>
          </a:ln>
        </p:spPr>
      </p:pic>
    </p:spTree>
    <p:extLst>
      <p:ext uri="{BB962C8B-B14F-4D97-AF65-F5344CB8AC3E}">
        <p14:creationId xmlns:p14="http://schemas.microsoft.com/office/powerpoint/2010/main" val="17540577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533400" y="609600"/>
            <a:ext cx="7772400" cy="4524315"/>
          </a:xfrm>
          <a:prstGeom prst="rect">
            <a:avLst/>
          </a:prstGeom>
          <a:noFill/>
        </p:spPr>
        <p:txBody>
          <a:bodyPr wrap="square" rtlCol="0">
            <a:spAutoFit/>
          </a:bodyPr>
          <a:lstStyle/>
          <a:p>
            <a:pPr marL="857250" indent="-85725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y=</a:t>
            </a: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ax+b</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這個</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function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有</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2</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個變數</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求</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a, b</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，就可以知道</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y=f(x)</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的解</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如果有一個</a:t>
            </a:r>
            <a:r>
              <a:rPr kumimoji="1" lang="en-US" altLang="zh-TW" sz="36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funcion</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擁有</a:t>
            </a:r>
            <a:r>
              <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1750</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億個變數呢？</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6022088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常見機器學習方法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4974635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半監督式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(Semi-supervised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強化學習</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(Reinforcement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遷移學習</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(Transfer learning)</a:t>
            </a:r>
          </a:p>
          <a:p>
            <a:pPr marL="571500" indent="-571500">
              <a:buFont typeface="Arial" panose="020B0604020202020204" pitchFamily="34" charset="0"/>
              <a:buChar char="•"/>
            </a:pP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自監督式</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(Self-supervised learning, 2020)</a:t>
            </a:r>
          </a:p>
          <a:p>
            <a:pPr marL="571500"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常見機器學習方法</a:t>
            </a:r>
          </a:p>
        </p:txBody>
      </p:sp>
    </p:spTree>
    <p:extLst>
      <p:ext uri="{BB962C8B-B14F-4D97-AF65-F5344CB8AC3E}">
        <p14:creationId xmlns:p14="http://schemas.microsoft.com/office/powerpoint/2010/main" val="21947379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04800" y="1143000"/>
            <a:ext cx="8635123" cy="4572000"/>
          </a:xfrm>
          <a:prstGeom prst="rect">
            <a:avLst/>
          </a:prstGeom>
          <a:noFill/>
          <a:ln w="9525">
            <a:noFill/>
            <a:miter lim="800000"/>
            <a:headEnd/>
            <a:tailEnd/>
          </a:ln>
        </p:spPr>
      </p:pic>
      <p:pic>
        <p:nvPicPr>
          <p:cNvPr id="3074" name="Picture 2">
            <a:extLst>
              <a:ext uri="{FF2B5EF4-FFF2-40B4-BE49-F238E27FC236}">
                <a16:creationId xmlns:a16="http://schemas.microsoft.com/office/drawing/2014/main" id="{534968E9-A25F-2B55-B77E-35542996E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414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提供已知標記和定義過的訓練資料給演算法，讓演算法找出資料間的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關聯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訓練用資料必須包含通過演算法的輸入與輸出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只要有足夠的範例，即可找出之間的關聯</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結構很簡單，容易設計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資料標記是最大的問題，也是監督式學習成本最高的地方</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以上的成本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監督式學習</a:t>
            </a:r>
          </a:p>
        </p:txBody>
      </p:sp>
    </p:spTree>
    <p:extLst>
      <p:ext uri="{BB962C8B-B14F-4D97-AF65-F5344CB8AC3E}">
        <p14:creationId xmlns:p14="http://schemas.microsoft.com/office/powerpoint/2010/main" val="85406297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979386-D7D0-053A-8BF8-179A7567B16E}"/>
              </a:ext>
            </a:extLst>
          </p:cNvPr>
          <p:cNvPicPr>
            <a:picLocks noChangeAspect="1"/>
          </p:cNvPicPr>
          <p:nvPr/>
        </p:nvPicPr>
        <p:blipFill>
          <a:blip r:embed="rId2"/>
          <a:stretch>
            <a:fillRect/>
          </a:stretch>
        </p:blipFill>
        <p:spPr>
          <a:xfrm>
            <a:off x="690562" y="885825"/>
            <a:ext cx="7762875" cy="5086350"/>
          </a:xfrm>
          <a:prstGeom prst="rect">
            <a:avLst/>
          </a:prstGeom>
        </p:spPr>
      </p:pic>
    </p:spTree>
    <p:extLst>
      <p:ext uri="{BB962C8B-B14F-4D97-AF65-F5344CB8AC3E}">
        <p14:creationId xmlns:p14="http://schemas.microsoft.com/office/powerpoint/2010/main" val="42595821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04698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使用未標記的資料進行訓練</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嘗試找出輸入值與預設的輸出值之間有哪些有意義的關聯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這類算法可以找出模式和分類資料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通常用在歸類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(clustering)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或聚類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(grouping)</a:t>
            </a:r>
            <a:endPar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非監督式學習</a:t>
            </a:r>
          </a:p>
        </p:txBody>
      </p:sp>
    </p:spTree>
    <p:extLst>
      <p:ext uri="{BB962C8B-B14F-4D97-AF65-F5344CB8AC3E}">
        <p14:creationId xmlns:p14="http://schemas.microsoft.com/office/powerpoint/2010/main" val="26861924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E2832EF-DA72-CDB6-5529-649F847C4A58}"/>
              </a:ext>
            </a:extLst>
          </p:cNvPr>
          <p:cNvPicPr>
            <a:picLocks noChangeAspect="1"/>
          </p:cNvPicPr>
          <p:nvPr/>
        </p:nvPicPr>
        <p:blipFill>
          <a:blip r:embed="rId2"/>
          <a:stretch>
            <a:fillRect/>
          </a:stretch>
        </p:blipFill>
        <p:spPr>
          <a:xfrm>
            <a:off x="661987" y="1100137"/>
            <a:ext cx="7820025" cy="4657725"/>
          </a:xfrm>
          <a:prstGeom prst="rect">
            <a:avLst/>
          </a:prstGeom>
        </p:spPr>
      </p:pic>
    </p:spTree>
    <p:extLst>
      <p:ext uri="{BB962C8B-B14F-4D97-AF65-F5344CB8AC3E}">
        <p14:creationId xmlns:p14="http://schemas.microsoft.com/office/powerpoint/2010/main" val="9230942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人工智慧的歷史</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52044915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E2832EF-DA72-CDB6-5529-649F847C4A58}"/>
              </a:ext>
            </a:extLst>
          </p:cNvPr>
          <p:cNvPicPr>
            <a:picLocks noChangeAspect="1"/>
          </p:cNvPicPr>
          <p:nvPr/>
        </p:nvPicPr>
        <p:blipFill>
          <a:blip r:embed="rId2"/>
          <a:stretch>
            <a:fillRect/>
          </a:stretch>
        </p:blipFill>
        <p:spPr>
          <a:xfrm>
            <a:off x="661987" y="1100137"/>
            <a:ext cx="7820025" cy="4657725"/>
          </a:xfrm>
          <a:prstGeom prst="rect">
            <a:avLst/>
          </a:prstGeom>
        </p:spPr>
      </p:pic>
      <p:sp>
        <p:nvSpPr>
          <p:cNvPr id="2" name="手繪多邊形: 圖案 1">
            <a:extLst>
              <a:ext uri="{FF2B5EF4-FFF2-40B4-BE49-F238E27FC236}">
                <a16:creationId xmlns:a16="http://schemas.microsoft.com/office/drawing/2014/main" id="{CBA86676-E4DD-F20D-468A-E2EA1197E82A}"/>
              </a:ext>
            </a:extLst>
          </p:cNvPr>
          <p:cNvSpPr/>
          <p:nvPr/>
        </p:nvSpPr>
        <p:spPr>
          <a:xfrm>
            <a:off x="1130629" y="2226623"/>
            <a:ext cx="4379522" cy="2666011"/>
          </a:xfrm>
          <a:custGeom>
            <a:avLst/>
            <a:gdLst>
              <a:gd name="connsiteX0" fmla="*/ 442852 w 4379522"/>
              <a:gd name="connsiteY0" fmla="*/ 65315 h 2666011"/>
              <a:gd name="connsiteX1" fmla="*/ 145968 w 4379522"/>
              <a:gd name="connsiteY1" fmla="*/ 112816 h 2666011"/>
              <a:gd name="connsiteX2" fmla="*/ 80654 w 4379522"/>
              <a:gd name="connsiteY2" fmla="*/ 166255 h 2666011"/>
              <a:gd name="connsiteX3" fmla="*/ 3465 w 4379522"/>
              <a:gd name="connsiteY3" fmla="*/ 380011 h 2666011"/>
              <a:gd name="connsiteX4" fmla="*/ 15340 w 4379522"/>
              <a:gd name="connsiteY4" fmla="*/ 659081 h 2666011"/>
              <a:gd name="connsiteX5" fmla="*/ 62841 w 4379522"/>
              <a:gd name="connsiteY5" fmla="*/ 789709 h 2666011"/>
              <a:gd name="connsiteX6" fmla="*/ 217220 w 4379522"/>
              <a:gd name="connsiteY6" fmla="*/ 1056904 h 2666011"/>
              <a:gd name="connsiteX7" fmla="*/ 294410 w 4379522"/>
              <a:gd name="connsiteY7" fmla="*/ 1211283 h 2666011"/>
              <a:gd name="connsiteX8" fmla="*/ 365662 w 4379522"/>
              <a:gd name="connsiteY8" fmla="*/ 1282535 h 2666011"/>
              <a:gd name="connsiteX9" fmla="*/ 579418 w 4379522"/>
              <a:gd name="connsiteY9" fmla="*/ 1436915 h 2666011"/>
              <a:gd name="connsiteX10" fmla="*/ 626919 w 4379522"/>
              <a:gd name="connsiteY10" fmla="*/ 1472541 h 2666011"/>
              <a:gd name="connsiteX11" fmla="*/ 787236 w 4379522"/>
              <a:gd name="connsiteY11" fmla="*/ 1549730 h 2666011"/>
              <a:gd name="connsiteX12" fmla="*/ 894114 w 4379522"/>
              <a:gd name="connsiteY12" fmla="*/ 1561606 h 2666011"/>
              <a:gd name="connsiteX13" fmla="*/ 1666010 w 4379522"/>
              <a:gd name="connsiteY13" fmla="*/ 1525980 h 2666011"/>
              <a:gd name="connsiteX14" fmla="*/ 2004457 w 4379522"/>
              <a:gd name="connsiteY14" fmla="*/ 1478478 h 2666011"/>
              <a:gd name="connsiteX15" fmla="*/ 2277589 w 4379522"/>
              <a:gd name="connsiteY15" fmla="*/ 1419102 h 2666011"/>
              <a:gd name="connsiteX16" fmla="*/ 2449781 w 4379522"/>
              <a:gd name="connsiteY16" fmla="*/ 1413164 h 2666011"/>
              <a:gd name="connsiteX17" fmla="*/ 2592285 w 4379522"/>
              <a:gd name="connsiteY17" fmla="*/ 1419102 h 2666011"/>
              <a:gd name="connsiteX18" fmla="*/ 2817916 w 4379522"/>
              <a:gd name="connsiteY18" fmla="*/ 1496291 h 2666011"/>
              <a:gd name="connsiteX19" fmla="*/ 2841667 w 4379522"/>
              <a:gd name="connsiteY19" fmla="*/ 1520042 h 2666011"/>
              <a:gd name="connsiteX20" fmla="*/ 2972296 w 4379522"/>
              <a:gd name="connsiteY20" fmla="*/ 1810987 h 2666011"/>
              <a:gd name="connsiteX21" fmla="*/ 3144488 w 4379522"/>
              <a:gd name="connsiteY21" fmla="*/ 2113808 h 2666011"/>
              <a:gd name="connsiteX22" fmla="*/ 3286992 w 4379522"/>
              <a:gd name="connsiteY22" fmla="*/ 2309751 h 2666011"/>
              <a:gd name="connsiteX23" fmla="*/ 3328555 w 4379522"/>
              <a:gd name="connsiteY23" fmla="*/ 2375065 h 2666011"/>
              <a:gd name="connsiteX24" fmla="*/ 3352306 w 4379522"/>
              <a:gd name="connsiteY24" fmla="*/ 2428504 h 2666011"/>
              <a:gd name="connsiteX25" fmla="*/ 3423558 w 4379522"/>
              <a:gd name="connsiteY25" fmla="*/ 2505694 h 2666011"/>
              <a:gd name="connsiteX26" fmla="*/ 3583875 w 4379522"/>
              <a:gd name="connsiteY26" fmla="*/ 2600696 h 2666011"/>
              <a:gd name="connsiteX27" fmla="*/ 3655127 w 4379522"/>
              <a:gd name="connsiteY27" fmla="*/ 2630385 h 2666011"/>
              <a:gd name="connsiteX28" fmla="*/ 3886696 w 4379522"/>
              <a:gd name="connsiteY28" fmla="*/ 2666011 h 2666011"/>
              <a:gd name="connsiteX29" fmla="*/ 3969823 w 4379522"/>
              <a:gd name="connsiteY29" fmla="*/ 2571008 h 2666011"/>
              <a:gd name="connsiteX30" fmla="*/ 4064826 w 4379522"/>
              <a:gd name="connsiteY30" fmla="*/ 2286000 h 2666011"/>
              <a:gd name="connsiteX31" fmla="*/ 4183579 w 4379522"/>
              <a:gd name="connsiteY31" fmla="*/ 1959429 h 2666011"/>
              <a:gd name="connsiteX32" fmla="*/ 4219205 w 4379522"/>
              <a:gd name="connsiteY32" fmla="*/ 1710047 h 2666011"/>
              <a:gd name="connsiteX33" fmla="*/ 4290457 w 4379522"/>
              <a:gd name="connsiteY33" fmla="*/ 1496291 h 2666011"/>
              <a:gd name="connsiteX34" fmla="*/ 4379522 w 4379522"/>
              <a:gd name="connsiteY34" fmla="*/ 1092530 h 2666011"/>
              <a:gd name="connsiteX35" fmla="*/ 4343896 w 4379522"/>
              <a:gd name="connsiteY35" fmla="*/ 718458 h 2666011"/>
              <a:gd name="connsiteX36" fmla="*/ 4183579 w 4379522"/>
              <a:gd name="connsiteY36" fmla="*/ 516577 h 2666011"/>
              <a:gd name="connsiteX37" fmla="*/ 3904509 w 4379522"/>
              <a:gd name="connsiteY37" fmla="*/ 326572 h 2666011"/>
              <a:gd name="connsiteX38" fmla="*/ 3494810 w 4379522"/>
              <a:gd name="connsiteY38" fmla="*/ 172193 h 2666011"/>
              <a:gd name="connsiteX39" fmla="*/ 3304805 w 4379522"/>
              <a:gd name="connsiteY39" fmla="*/ 130629 h 2666011"/>
              <a:gd name="connsiteX40" fmla="*/ 3120737 w 4379522"/>
              <a:gd name="connsiteY40" fmla="*/ 77190 h 2666011"/>
              <a:gd name="connsiteX41" fmla="*/ 2984171 w 4379522"/>
              <a:gd name="connsiteY41" fmla="*/ 17813 h 2666011"/>
              <a:gd name="connsiteX42" fmla="*/ 2841667 w 4379522"/>
              <a:gd name="connsiteY42" fmla="*/ 0 h 2666011"/>
              <a:gd name="connsiteX43" fmla="*/ 2758540 w 4379522"/>
              <a:gd name="connsiteY43" fmla="*/ 23751 h 2666011"/>
              <a:gd name="connsiteX44" fmla="*/ 2734789 w 4379522"/>
              <a:gd name="connsiteY44" fmla="*/ 29689 h 2666011"/>
              <a:gd name="connsiteX45" fmla="*/ 2645724 w 4379522"/>
              <a:gd name="connsiteY45" fmla="*/ 71252 h 2666011"/>
              <a:gd name="connsiteX46" fmla="*/ 2521033 w 4379522"/>
              <a:gd name="connsiteY46" fmla="*/ 100941 h 2666011"/>
              <a:gd name="connsiteX47" fmla="*/ 2414155 w 4379522"/>
              <a:gd name="connsiteY47" fmla="*/ 118754 h 2666011"/>
              <a:gd name="connsiteX48" fmla="*/ 2265714 w 4379522"/>
              <a:gd name="connsiteY48" fmla="*/ 148442 h 2666011"/>
              <a:gd name="connsiteX49" fmla="*/ 1713511 w 4379522"/>
              <a:gd name="connsiteY49" fmla="*/ 142504 h 2666011"/>
              <a:gd name="connsiteX50" fmla="*/ 1256311 w 4379522"/>
              <a:gd name="connsiteY50" fmla="*/ 95003 h 2666011"/>
              <a:gd name="connsiteX51" fmla="*/ 1048493 w 4379522"/>
              <a:gd name="connsiteY51" fmla="*/ 65315 h 2666011"/>
              <a:gd name="connsiteX52" fmla="*/ 876301 w 4379522"/>
              <a:gd name="connsiteY52" fmla="*/ 53439 h 2666011"/>
              <a:gd name="connsiteX53" fmla="*/ 692233 w 4379522"/>
              <a:gd name="connsiteY53" fmla="*/ 23751 h 2666011"/>
              <a:gd name="connsiteX54" fmla="*/ 502228 w 4379522"/>
              <a:gd name="connsiteY54" fmla="*/ 35626 h 2666011"/>
              <a:gd name="connsiteX55" fmla="*/ 478477 w 4379522"/>
              <a:gd name="connsiteY55" fmla="*/ 47502 h 2666011"/>
              <a:gd name="connsiteX56" fmla="*/ 466602 w 4379522"/>
              <a:gd name="connsiteY56" fmla="*/ 65315 h 2666011"/>
              <a:gd name="connsiteX57" fmla="*/ 442852 w 4379522"/>
              <a:gd name="connsiteY57" fmla="*/ 65315 h 266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379522" h="2666011">
                <a:moveTo>
                  <a:pt x="442852" y="65315"/>
                </a:moveTo>
                <a:cubicBezTo>
                  <a:pt x="389413" y="73232"/>
                  <a:pt x="262353" y="61089"/>
                  <a:pt x="145968" y="112816"/>
                </a:cubicBezTo>
                <a:cubicBezTo>
                  <a:pt x="120263" y="124241"/>
                  <a:pt x="102425" y="148442"/>
                  <a:pt x="80654" y="166255"/>
                </a:cubicBezTo>
                <a:cubicBezTo>
                  <a:pt x="65033" y="206871"/>
                  <a:pt x="5180" y="359999"/>
                  <a:pt x="3465" y="380011"/>
                </a:cubicBezTo>
                <a:cubicBezTo>
                  <a:pt x="-4487" y="472778"/>
                  <a:pt x="1986" y="566936"/>
                  <a:pt x="15340" y="659081"/>
                </a:cubicBezTo>
                <a:cubicBezTo>
                  <a:pt x="21985" y="704934"/>
                  <a:pt x="44270" y="747261"/>
                  <a:pt x="62841" y="789709"/>
                </a:cubicBezTo>
                <a:cubicBezTo>
                  <a:pt x="165332" y="1023974"/>
                  <a:pt x="103643" y="865616"/>
                  <a:pt x="217220" y="1056904"/>
                </a:cubicBezTo>
                <a:cubicBezTo>
                  <a:pt x="249416" y="1111129"/>
                  <a:pt x="255576" y="1160186"/>
                  <a:pt x="294410" y="1211283"/>
                </a:cubicBezTo>
                <a:cubicBezTo>
                  <a:pt x="314734" y="1238025"/>
                  <a:pt x="339970" y="1260899"/>
                  <a:pt x="365662" y="1282535"/>
                </a:cubicBezTo>
                <a:cubicBezTo>
                  <a:pt x="589587" y="1471104"/>
                  <a:pt x="446149" y="1348069"/>
                  <a:pt x="579418" y="1436915"/>
                </a:cubicBezTo>
                <a:cubicBezTo>
                  <a:pt x="595886" y="1447894"/>
                  <a:pt x="610221" y="1461915"/>
                  <a:pt x="626919" y="1472541"/>
                </a:cubicBezTo>
                <a:cubicBezTo>
                  <a:pt x="669145" y="1499412"/>
                  <a:pt x="736265" y="1538220"/>
                  <a:pt x="787236" y="1549730"/>
                </a:cubicBezTo>
                <a:cubicBezTo>
                  <a:pt x="822201" y="1557625"/>
                  <a:pt x="858488" y="1557647"/>
                  <a:pt x="894114" y="1561606"/>
                </a:cubicBezTo>
                <a:cubicBezTo>
                  <a:pt x="1151413" y="1549731"/>
                  <a:pt x="1409156" y="1545210"/>
                  <a:pt x="1666010" y="1525980"/>
                </a:cubicBezTo>
                <a:cubicBezTo>
                  <a:pt x="1779613" y="1517475"/>
                  <a:pt x="1892310" y="1498504"/>
                  <a:pt x="2004457" y="1478478"/>
                </a:cubicBezTo>
                <a:cubicBezTo>
                  <a:pt x="2178686" y="1447366"/>
                  <a:pt x="2126064" y="1431729"/>
                  <a:pt x="2277589" y="1419102"/>
                </a:cubicBezTo>
                <a:cubicBezTo>
                  <a:pt x="2334822" y="1414332"/>
                  <a:pt x="2392384" y="1415143"/>
                  <a:pt x="2449781" y="1413164"/>
                </a:cubicBezTo>
                <a:lnTo>
                  <a:pt x="2592285" y="1419102"/>
                </a:lnTo>
                <a:cubicBezTo>
                  <a:pt x="2669823" y="1436610"/>
                  <a:pt x="2817916" y="1496291"/>
                  <a:pt x="2817916" y="1496291"/>
                </a:cubicBezTo>
                <a:cubicBezTo>
                  <a:pt x="2825833" y="1504208"/>
                  <a:pt x="2836283" y="1510225"/>
                  <a:pt x="2841667" y="1520042"/>
                </a:cubicBezTo>
                <a:cubicBezTo>
                  <a:pt x="2975225" y="1763587"/>
                  <a:pt x="2867878" y="1593070"/>
                  <a:pt x="2972296" y="1810987"/>
                </a:cubicBezTo>
                <a:cubicBezTo>
                  <a:pt x="3004340" y="1877861"/>
                  <a:pt x="3102797" y="2051806"/>
                  <a:pt x="3144488" y="2113808"/>
                </a:cubicBezTo>
                <a:cubicBezTo>
                  <a:pt x="3189553" y="2180827"/>
                  <a:pt x="3243634" y="2241616"/>
                  <a:pt x="3286992" y="2309751"/>
                </a:cubicBezTo>
                <a:cubicBezTo>
                  <a:pt x="3300846" y="2331522"/>
                  <a:pt x="3316119" y="2352454"/>
                  <a:pt x="3328555" y="2375065"/>
                </a:cubicBezTo>
                <a:cubicBezTo>
                  <a:pt x="3337949" y="2392145"/>
                  <a:pt x="3342277" y="2411789"/>
                  <a:pt x="3352306" y="2428504"/>
                </a:cubicBezTo>
                <a:cubicBezTo>
                  <a:pt x="3362131" y="2444879"/>
                  <a:pt x="3412139" y="2496679"/>
                  <a:pt x="3423558" y="2505694"/>
                </a:cubicBezTo>
                <a:cubicBezTo>
                  <a:pt x="3466915" y="2539923"/>
                  <a:pt x="3535505" y="2577407"/>
                  <a:pt x="3583875" y="2600696"/>
                </a:cubicBezTo>
                <a:cubicBezTo>
                  <a:pt x="3607058" y="2611858"/>
                  <a:pt x="3630304" y="2623615"/>
                  <a:pt x="3655127" y="2630385"/>
                </a:cubicBezTo>
                <a:cubicBezTo>
                  <a:pt x="3733642" y="2651798"/>
                  <a:pt x="3806717" y="2657124"/>
                  <a:pt x="3886696" y="2666011"/>
                </a:cubicBezTo>
                <a:cubicBezTo>
                  <a:pt x="3935714" y="2649671"/>
                  <a:pt x="3922694" y="2657824"/>
                  <a:pt x="3969823" y="2571008"/>
                </a:cubicBezTo>
                <a:cubicBezTo>
                  <a:pt x="4019240" y="2479976"/>
                  <a:pt x="4031959" y="2383428"/>
                  <a:pt x="4064826" y="2286000"/>
                </a:cubicBezTo>
                <a:cubicBezTo>
                  <a:pt x="4101851" y="2176246"/>
                  <a:pt x="4183579" y="1959429"/>
                  <a:pt x="4183579" y="1959429"/>
                </a:cubicBezTo>
                <a:cubicBezTo>
                  <a:pt x="4195454" y="1876302"/>
                  <a:pt x="4200323" y="1791868"/>
                  <a:pt x="4219205" y="1710047"/>
                </a:cubicBezTo>
                <a:cubicBezTo>
                  <a:pt x="4236093" y="1636864"/>
                  <a:pt x="4268589" y="1568143"/>
                  <a:pt x="4290457" y="1496291"/>
                </a:cubicBezTo>
                <a:cubicBezTo>
                  <a:pt x="4351633" y="1295286"/>
                  <a:pt x="4343624" y="1301936"/>
                  <a:pt x="4379522" y="1092530"/>
                </a:cubicBezTo>
                <a:cubicBezTo>
                  <a:pt x="4367647" y="967839"/>
                  <a:pt x="4384238" y="837038"/>
                  <a:pt x="4343896" y="718458"/>
                </a:cubicBezTo>
                <a:cubicBezTo>
                  <a:pt x="4316219" y="637106"/>
                  <a:pt x="4240992" y="580514"/>
                  <a:pt x="4183579" y="516577"/>
                </a:cubicBezTo>
                <a:cubicBezTo>
                  <a:pt x="4108435" y="432893"/>
                  <a:pt x="4004613" y="372774"/>
                  <a:pt x="3904509" y="326572"/>
                </a:cubicBezTo>
                <a:cubicBezTo>
                  <a:pt x="3868332" y="309875"/>
                  <a:pt x="3592268" y="197936"/>
                  <a:pt x="3494810" y="172193"/>
                </a:cubicBezTo>
                <a:cubicBezTo>
                  <a:pt x="3432127" y="155635"/>
                  <a:pt x="3367643" y="146588"/>
                  <a:pt x="3304805" y="130629"/>
                </a:cubicBezTo>
                <a:cubicBezTo>
                  <a:pt x="3242881" y="114902"/>
                  <a:pt x="3181005" y="98395"/>
                  <a:pt x="3120737" y="77190"/>
                </a:cubicBezTo>
                <a:cubicBezTo>
                  <a:pt x="3073912" y="60715"/>
                  <a:pt x="3033009" y="26692"/>
                  <a:pt x="2984171" y="17813"/>
                </a:cubicBezTo>
                <a:cubicBezTo>
                  <a:pt x="2893467" y="1322"/>
                  <a:pt x="2940920" y="7635"/>
                  <a:pt x="2841667" y="0"/>
                </a:cubicBezTo>
                <a:lnTo>
                  <a:pt x="2758540" y="23751"/>
                </a:lnTo>
                <a:cubicBezTo>
                  <a:pt x="2750677" y="25935"/>
                  <a:pt x="2742199" y="26269"/>
                  <a:pt x="2734789" y="29689"/>
                </a:cubicBezTo>
                <a:cubicBezTo>
                  <a:pt x="2664514" y="62123"/>
                  <a:pt x="2704302" y="54981"/>
                  <a:pt x="2645724" y="71252"/>
                </a:cubicBezTo>
                <a:cubicBezTo>
                  <a:pt x="2624971" y="77017"/>
                  <a:pt x="2547536" y="96033"/>
                  <a:pt x="2521033" y="100941"/>
                </a:cubicBezTo>
                <a:cubicBezTo>
                  <a:pt x="2485519" y="107518"/>
                  <a:pt x="2449663" y="112148"/>
                  <a:pt x="2414155" y="118754"/>
                </a:cubicBezTo>
                <a:cubicBezTo>
                  <a:pt x="2364546" y="127984"/>
                  <a:pt x="2315194" y="138546"/>
                  <a:pt x="2265714" y="148442"/>
                </a:cubicBezTo>
                <a:lnTo>
                  <a:pt x="1713511" y="142504"/>
                </a:lnTo>
                <a:cubicBezTo>
                  <a:pt x="1651755" y="140217"/>
                  <a:pt x="1332473" y="104795"/>
                  <a:pt x="1256311" y="95003"/>
                </a:cubicBezTo>
                <a:cubicBezTo>
                  <a:pt x="1186906" y="86080"/>
                  <a:pt x="1118054" y="72923"/>
                  <a:pt x="1048493" y="65315"/>
                </a:cubicBezTo>
                <a:cubicBezTo>
                  <a:pt x="991300" y="59059"/>
                  <a:pt x="933698" y="57398"/>
                  <a:pt x="876301" y="53439"/>
                </a:cubicBezTo>
                <a:cubicBezTo>
                  <a:pt x="744231" y="24091"/>
                  <a:pt x="805810" y="32488"/>
                  <a:pt x="692233" y="23751"/>
                </a:cubicBezTo>
                <a:cubicBezTo>
                  <a:pt x="628898" y="27709"/>
                  <a:pt x="565298" y="28618"/>
                  <a:pt x="502228" y="35626"/>
                </a:cubicBezTo>
                <a:cubicBezTo>
                  <a:pt x="493431" y="36604"/>
                  <a:pt x="485277" y="41835"/>
                  <a:pt x="478477" y="47502"/>
                </a:cubicBezTo>
                <a:cubicBezTo>
                  <a:pt x="472995" y="52070"/>
                  <a:pt x="470884" y="59606"/>
                  <a:pt x="466602" y="65315"/>
                </a:cubicBezTo>
                <a:cubicBezTo>
                  <a:pt x="464923" y="67554"/>
                  <a:pt x="496291" y="57398"/>
                  <a:pt x="442852" y="65315"/>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手繪多邊形: 圖案 3">
            <a:extLst>
              <a:ext uri="{FF2B5EF4-FFF2-40B4-BE49-F238E27FC236}">
                <a16:creationId xmlns:a16="http://schemas.microsoft.com/office/drawing/2014/main" id="{2F4C98C9-0FD4-1E86-C5EC-796AFC3D9A2A}"/>
              </a:ext>
            </a:extLst>
          </p:cNvPr>
          <p:cNvSpPr/>
          <p:nvPr/>
        </p:nvSpPr>
        <p:spPr>
          <a:xfrm>
            <a:off x="983051" y="3947375"/>
            <a:ext cx="2880611" cy="1539025"/>
          </a:xfrm>
          <a:custGeom>
            <a:avLst/>
            <a:gdLst>
              <a:gd name="connsiteX0" fmla="*/ 124532 w 2880611"/>
              <a:gd name="connsiteY0" fmla="*/ 32197 h 1539025"/>
              <a:gd name="connsiteX1" fmla="*/ 504459 w 2880611"/>
              <a:gd name="connsiteY1" fmla="*/ 51515 h 1539025"/>
              <a:gd name="connsiteX2" fmla="*/ 762036 w 2880611"/>
              <a:gd name="connsiteY2" fmla="*/ 32197 h 1539025"/>
              <a:gd name="connsiteX3" fmla="*/ 858628 w 2880611"/>
              <a:gd name="connsiteY3" fmla="*/ 25757 h 1539025"/>
              <a:gd name="connsiteX4" fmla="*/ 935901 w 2880611"/>
              <a:gd name="connsiteY4" fmla="*/ 19318 h 1539025"/>
              <a:gd name="connsiteX5" fmla="*/ 1071129 w 2880611"/>
              <a:gd name="connsiteY5" fmla="*/ 12879 h 1539025"/>
              <a:gd name="connsiteX6" fmla="*/ 1393101 w 2880611"/>
              <a:gd name="connsiteY6" fmla="*/ 0 h 1539025"/>
              <a:gd name="connsiteX7" fmla="*/ 2069242 w 2880611"/>
              <a:gd name="connsiteY7" fmla="*/ 25757 h 1539025"/>
              <a:gd name="connsiteX8" fmla="*/ 2217349 w 2880611"/>
              <a:gd name="connsiteY8" fmla="*/ 51515 h 1539025"/>
              <a:gd name="connsiteX9" fmla="*/ 2333259 w 2880611"/>
              <a:gd name="connsiteY9" fmla="*/ 64394 h 1539025"/>
              <a:gd name="connsiteX10" fmla="*/ 2410532 w 2880611"/>
              <a:gd name="connsiteY10" fmla="*/ 77273 h 1539025"/>
              <a:gd name="connsiteX11" fmla="*/ 2700307 w 2880611"/>
              <a:gd name="connsiteY11" fmla="*/ 83712 h 1539025"/>
              <a:gd name="connsiteX12" fmla="*/ 2738943 w 2880611"/>
              <a:gd name="connsiteY12" fmla="*/ 90152 h 1539025"/>
              <a:gd name="connsiteX13" fmla="*/ 2784019 w 2880611"/>
              <a:gd name="connsiteY13" fmla="*/ 96591 h 1539025"/>
              <a:gd name="connsiteX14" fmla="*/ 2803338 w 2880611"/>
              <a:gd name="connsiteY14" fmla="*/ 115910 h 1539025"/>
              <a:gd name="connsiteX15" fmla="*/ 2829095 w 2880611"/>
              <a:gd name="connsiteY15" fmla="*/ 173864 h 1539025"/>
              <a:gd name="connsiteX16" fmla="*/ 2867732 w 2880611"/>
              <a:gd name="connsiteY16" fmla="*/ 334850 h 1539025"/>
              <a:gd name="connsiteX17" fmla="*/ 2874172 w 2880611"/>
              <a:gd name="connsiteY17" fmla="*/ 798490 h 1539025"/>
              <a:gd name="connsiteX18" fmla="*/ 2880611 w 2880611"/>
              <a:gd name="connsiteY18" fmla="*/ 850005 h 1539025"/>
              <a:gd name="connsiteX19" fmla="*/ 2867732 w 2880611"/>
              <a:gd name="connsiteY19" fmla="*/ 1075386 h 1539025"/>
              <a:gd name="connsiteX20" fmla="*/ 2854853 w 2880611"/>
              <a:gd name="connsiteY20" fmla="*/ 1262129 h 1539025"/>
              <a:gd name="connsiteX21" fmla="*/ 2835535 w 2880611"/>
              <a:gd name="connsiteY21" fmla="*/ 1332963 h 1539025"/>
              <a:gd name="connsiteX22" fmla="*/ 2726064 w 2880611"/>
              <a:gd name="connsiteY22" fmla="*/ 1416676 h 1539025"/>
              <a:gd name="connsiteX23" fmla="*/ 2404093 w 2880611"/>
              <a:gd name="connsiteY23" fmla="*/ 1519707 h 1539025"/>
              <a:gd name="connsiteX24" fmla="*/ 2255986 w 2880611"/>
              <a:gd name="connsiteY24" fmla="*/ 1539025 h 1539025"/>
              <a:gd name="connsiteX25" fmla="*/ 2017726 w 2880611"/>
              <a:gd name="connsiteY25" fmla="*/ 1532586 h 1539025"/>
              <a:gd name="connsiteX26" fmla="*/ 1637800 w 2880611"/>
              <a:gd name="connsiteY26" fmla="*/ 1526146 h 1539025"/>
              <a:gd name="connsiteX27" fmla="*/ 1244994 w 2880611"/>
              <a:gd name="connsiteY27" fmla="*/ 1506828 h 1539025"/>
              <a:gd name="connsiteX28" fmla="*/ 877946 w 2880611"/>
              <a:gd name="connsiteY28" fmla="*/ 1474631 h 1539025"/>
              <a:gd name="connsiteX29" fmla="*/ 755597 w 2880611"/>
              <a:gd name="connsiteY29" fmla="*/ 1435994 h 1539025"/>
              <a:gd name="connsiteX30" fmla="*/ 633248 w 2880611"/>
              <a:gd name="connsiteY30" fmla="*/ 1423115 h 1539025"/>
              <a:gd name="connsiteX31" fmla="*/ 98774 w 2880611"/>
              <a:gd name="connsiteY31" fmla="*/ 1378039 h 1539025"/>
              <a:gd name="connsiteX32" fmla="*/ 92335 w 2880611"/>
              <a:gd name="connsiteY32" fmla="*/ 1307205 h 1539025"/>
              <a:gd name="connsiteX33" fmla="*/ 85895 w 2880611"/>
              <a:gd name="connsiteY33" fmla="*/ 1217053 h 1539025"/>
              <a:gd name="connsiteX34" fmla="*/ 73017 w 2880611"/>
              <a:gd name="connsiteY34" fmla="*/ 1139780 h 1539025"/>
              <a:gd name="connsiteX35" fmla="*/ 27941 w 2880611"/>
              <a:gd name="connsiteY35" fmla="*/ 959476 h 1539025"/>
              <a:gd name="connsiteX36" fmla="*/ 8622 w 2880611"/>
              <a:gd name="connsiteY36" fmla="*/ 850005 h 1539025"/>
              <a:gd name="connsiteX37" fmla="*/ 21501 w 2880611"/>
              <a:gd name="connsiteY37" fmla="*/ 412124 h 1539025"/>
              <a:gd name="connsiteX38" fmla="*/ 60138 w 2880611"/>
              <a:gd name="connsiteY38" fmla="*/ 309093 h 1539025"/>
              <a:gd name="connsiteX39" fmla="*/ 98774 w 2880611"/>
              <a:gd name="connsiteY39" fmla="*/ 225380 h 1539025"/>
              <a:gd name="connsiteX40" fmla="*/ 111653 w 2880611"/>
              <a:gd name="connsiteY40" fmla="*/ 180304 h 1539025"/>
              <a:gd name="connsiteX41" fmla="*/ 150290 w 2880611"/>
              <a:gd name="connsiteY41" fmla="*/ 96591 h 1539025"/>
              <a:gd name="connsiteX42" fmla="*/ 156729 w 2880611"/>
              <a:gd name="connsiteY42" fmla="*/ 70833 h 1539025"/>
              <a:gd name="connsiteX43" fmla="*/ 150290 w 2880611"/>
              <a:gd name="connsiteY43" fmla="*/ 32197 h 1539025"/>
              <a:gd name="connsiteX44" fmla="*/ 124532 w 2880611"/>
              <a:gd name="connsiteY44" fmla="*/ 32197 h 153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80611" h="1539025">
                <a:moveTo>
                  <a:pt x="124532" y="32197"/>
                </a:moveTo>
                <a:lnTo>
                  <a:pt x="504459" y="51515"/>
                </a:lnTo>
                <a:cubicBezTo>
                  <a:pt x="590553" y="50465"/>
                  <a:pt x="676163" y="38442"/>
                  <a:pt x="762036" y="32197"/>
                </a:cubicBezTo>
                <a:lnTo>
                  <a:pt x="858628" y="25757"/>
                </a:lnTo>
                <a:cubicBezTo>
                  <a:pt x="884404" y="23848"/>
                  <a:pt x="910101" y="20882"/>
                  <a:pt x="935901" y="19318"/>
                </a:cubicBezTo>
                <a:cubicBezTo>
                  <a:pt x="980945" y="16588"/>
                  <a:pt x="1026058" y="15133"/>
                  <a:pt x="1071129" y="12879"/>
                </a:cubicBezTo>
                <a:cubicBezTo>
                  <a:pt x="1288009" y="2035"/>
                  <a:pt x="1106940" y="9230"/>
                  <a:pt x="1393101" y="0"/>
                </a:cubicBezTo>
                <a:cubicBezTo>
                  <a:pt x="1624969" y="7480"/>
                  <a:pt x="1839574" y="12507"/>
                  <a:pt x="2069242" y="25757"/>
                </a:cubicBezTo>
                <a:cubicBezTo>
                  <a:pt x="2150416" y="30440"/>
                  <a:pt x="2119774" y="36269"/>
                  <a:pt x="2217349" y="51515"/>
                </a:cubicBezTo>
                <a:cubicBezTo>
                  <a:pt x="2255757" y="57516"/>
                  <a:pt x="2294726" y="59256"/>
                  <a:pt x="2333259" y="64394"/>
                </a:cubicBezTo>
                <a:cubicBezTo>
                  <a:pt x="2359143" y="67845"/>
                  <a:pt x="2384455" y="75901"/>
                  <a:pt x="2410532" y="77273"/>
                </a:cubicBezTo>
                <a:cubicBezTo>
                  <a:pt x="2507014" y="82351"/>
                  <a:pt x="2603715" y="81566"/>
                  <a:pt x="2700307" y="83712"/>
                </a:cubicBezTo>
                <a:lnTo>
                  <a:pt x="2738943" y="90152"/>
                </a:lnTo>
                <a:cubicBezTo>
                  <a:pt x="2753944" y="92460"/>
                  <a:pt x="2769927" y="90954"/>
                  <a:pt x="2784019" y="96591"/>
                </a:cubicBezTo>
                <a:cubicBezTo>
                  <a:pt x="2792475" y="99973"/>
                  <a:pt x="2796898" y="109470"/>
                  <a:pt x="2803338" y="115910"/>
                </a:cubicBezTo>
                <a:cubicBezTo>
                  <a:pt x="2811924" y="135228"/>
                  <a:pt x="2822150" y="153897"/>
                  <a:pt x="2829095" y="173864"/>
                </a:cubicBezTo>
                <a:cubicBezTo>
                  <a:pt x="2853743" y="244728"/>
                  <a:pt x="2855177" y="265797"/>
                  <a:pt x="2867732" y="334850"/>
                </a:cubicBezTo>
                <a:cubicBezTo>
                  <a:pt x="2869879" y="489397"/>
                  <a:pt x="2870309" y="643977"/>
                  <a:pt x="2874172" y="798490"/>
                </a:cubicBezTo>
                <a:cubicBezTo>
                  <a:pt x="2874605" y="815790"/>
                  <a:pt x="2880611" y="832700"/>
                  <a:pt x="2880611" y="850005"/>
                </a:cubicBezTo>
                <a:cubicBezTo>
                  <a:pt x="2880611" y="946562"/>
                  <a:pt x="2875426" y="990761"/>
                  <a:pt x="2867732" y="1075386"/>
                </a:cubicBezTo>
                <a:cubicBezTo>
                  <a:pt x="2865869" y="1118243"/>
                  <a:pt x="2868059" y="1206005"/>
                  <a:pt x="2854853" y="1262129"/>
                </a:cubicBezTo>
                <a:cubicBezTo>
                  <a:pt x="2849247" y="1285952"/>
                  <a:pt x="2851203" y="1314162"/>
                  <a:pt x="2835535" y="1332963"/>
                </a:cubicBezTo>
                <a:cubicBezTo>
                  <a:pt x="2806127" y="1368253"/>
                  <a:pt x="2766597" y="1395059"/>
                  <a:pt x="2726064" y="1416676"/>
                </a:cubicBezTo>
                <a:cubicBezTo>
                  <a:pt x="2627714" y="1469129"/>
                  <a:pt x="2513463" y="1500264"/>
                  <a:pt x="2404093" y="1519707"/>
                </a:cubicBezTo>
                <a:cubicBezTo>
                  <a:pt x="2355074" y="1528421"/>
                  <a:pt x="2305355" y="1532586"/>
                  <a:pt x="2255986" y="1539025"/>
                </a:cubicBezTo>
                <a:lnTo>
                  <a:pt x="2017726" y="1532586"/>
                </a:lnTo>
                <a:lnTo>
                  <a:pt x="1637800" y="1526146"/>
                </a:lnTo>
                <a:cubicBezTo>
                  <a:pt x="1510990" y="1523197"/>
                  <a:pt x="1370420" y="1515303"/>
                  <a:pt x="1244994" y="1506828"/>
                </a:cubicBezTo>
                <a:cubicBezTo>
                  <a:pt x="994438" y="1489899"/>
                  <a:pt x="1054296" y="1495378"/>
                  <a:pt x="877946" y="1474631"/>
                </a:cubicBezTo>
                <a:cubicBezTo>
                  <a:pt x="837163" y="1461752"/>
                  <a:pt x="797448" y="1444805"/>
                  <a:pt x="755597" y="1435994"/>
                </a:cubicBezTo>
                <a:cubicBezTo>
                  <a:pt x="715468" y="1427546"/>
                  <a:pt x="673971" y="1427946"/>
                  <a:pt x="633248" y="1423115"/>
                </a:cubicBezTo>
                <a:cubicBezTo>
                  <a:pt x="253213" y="1378026"/>
                  <a:pt x="494964" y="1396467"/>
                  <a:pt x="98774" y="1378039"/>
                </a:cubicBezTo>
                <a:cubicBezTo>
                  <a:pt x="96628" y="1354428"/>
                  <a:pt x="94226" y="1330838"/>
                  <a:pt x="92335" y="1307205"/>
                </a:cubicBezTo>
                <a:cubicBezTo>
                  <a:pt x="89932" y="1277174"/>
                  <a:pt x="89348" y="1246982"/>
                  <a:pt x="85895" y="1217053"/>
                </a:cubicBezTo>
                <a:cubicBezTo>
                  <a:pt x="82902" y="1191112"/>
                  <a:pt x="77772" y="1165456"/>
                  <a:pt x="73017" y="1139780"/>
                </a:cubicBezTo>
                <a:cubicBezTo>
                  <a:pt x="19950" y="853217"/>
                  <a:pt x="88270" y="1218028"/>
                  <a:pt x="27941" y="959476"/>
                </a:cubicBezTo>
                <a:cubicBezTo>
                  <a:pt x="19521" y="923391"/>
                  <a:pt x="15062" y="886495"/>
                  <a:pt x="8622" y="850005"/>
                </a:cubicBezTo>
                <a:cubicBezTo>
                  <a:pt x="-1459" y="678614"/>
                  <a:pt x="-8354" y="634377"/>
                  <a:pt x="21501" y="412124"/>
                </a:cubicBezTo>
                <a:cubicBezTo>
                  <a:pt x="26384" y="375771"/>
                  <a:pt x="48539" y="343890"/>
                  <a:pt x="60138" y="309093"/>
                </a:cubicBezTo>
                <a:cubicBezTo>
                  <a:pt x="85422" y="233240"/>
                  <a:pt x="33257" y="330207"/>
                  <a:pt x="98774" y="225380"/>
                </a:cubicBezTo>
                <a:cubicBezTo>
                  <a:pt x="102342" y="211111"/>
                  <a:pt x="105881" y="194157"/>
                  <a:pt x="111653" y="180304"/>
                </a:cubicBezTo>
                <a:cubicBezTo>
                  <a:pt x="130187" y="135823"/>
                  <a:pt x="133007" y="131156"/>
                  <a:pt x="150290" y="96591"/>
                </a:cubicBezTo>
                <a:cubicBezTo>
                  <a:pt x="152436" y="88005"/>
                  <a:pt x="156729" y="79683"/>
                  <a:pt x="156729" y="70833"/>
                </a:cubicBezTo>
                <a:cubicBezTo>
                  <a:pt x="156729" y="57777"/>
                  <a:pt x="152136" y="45122"/>
                  <a:pt x="150290" y="32197"/>
                </a:cubicBezTo>
                <a:cubicBezTo>
                  <a:pt x="149986" y="30072"/>
                  <a:pt x="65504" y="28977"/>
                  <a:pt x="124532" y="32197"/>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904702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524000"/>
            <a:ext cx="8229600" cy="501675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結合了監督學習和無監督學習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使用少量的已標記資料和大量的無標記資料來訓練系統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先用已標記的資料訓練機器學習演算法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再使用經過部份訓練的演算法來標記未標記的資料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這個過程稱為偽標記。接著再直接使用產出的資料和原本的已標記資料一起重新訓練模型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不需要大量的已標記資料</a:t>
            </a:r>
          </a:p>
        </p:txBody>
      </p:sp>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半監督式學習</a:t>
            </a:r>
          </a:p>
        </p:txBody>
      </p:sp>
    </p:spTree>
    <p:extLst>
      <p:ext uri="{BB962C8B-B14F-4D97-AF65-F5344CB8AC3E}">
        <p14:creationId xmlns:p14="http://schemas.microsoft.com/office/powerpoint/2010/main" val="30045478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EC889F3-70BA-E5AC-8192-1A549A8963FA}"/>
              </a:ext>
            </a:extLst>
          </p:cNvPr>
          <p:cNvPicPr>
            <a:picLocks noChangeAspect="1"/>
          </p:cNvPicPr>
          <p:nvPr/>
        </p:nvPicPr>
        <p:blipFill>
          <a:blip r:embed="rId2"/>
          <a:stretch>
            <a:fillRect/>
          </a:stretch>
        </p:blipFill>
        <p:spPr>
          <a:xfrm>
            <a:off x="866775" y="1047750"/>
            <a:ext cx="7410450" cy="4762500"/>
          </a:xfrm>
          <a:prstGeom prst="rect">
            <a:avLst/>
          </a:prstGeom>
        </p:spPr>
      </p:pic>
    </p:spTree>
    <p:extLst>
      <p:ext uri="{BB962C8B-B14F-4D97-AF65-F5344CB8AC3E}">
        <p14:creationId xmlns:p14="http://schemas.microsoft.com/office/powerpoint/2010/main" val="160045878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643122"/>
            <a:ext cx="8229600" cy="501675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以非監督式學習為出發點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無標記資料，但針對訓練集中的資料，相信資料本身即具有隱藏的規律性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想辦法讓演算法找出這些規律性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這些規律性雖然沒有標記，但已經存在已「正確」的資料集中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例如語料庫，雖然沒有標記是什麼，但語料庫本身即具備「正確的文字排列組合」的意義，這就算一種標記</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利用破壞性方法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(mask</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、移位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來訓練</a:t>
            </a:r>
          </a:p>
        </p:txBody>
      </p:sp>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自監督式學習</a:t>
            </a:r>
          </a:p>
        </p:txBody>
      </p:sp>
    </p:spTree>
    <p:extLst>
      <p:ext uri="{BB962C8B-B14F-4D97-AF65-F5344CB8AC3E}">
        <p14:creationId xmlns:p14="http://schemas.microsoft.com/office/powerpoint/2010/main" val="119401914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D5FF67E-9883-3BD0-5BDA-B951D4CC38C3}"/>
              </a:ext>
            </a:extLst>
          </p:cNvPr>
          <p:cNvPicPr>
            <a:picLocks noChangeAspect="1"/>
          </p:cNvPicPr>
          <p:nvPr/>
        </p:nvPicPr>
        <p:blipFill>
          <a:blip r:embed="rId2"/>
          <a:stretch>
            <a:fillRect/>
          </a:stretch>
        </p:blipFill>
        <p:spPr>
          <a:xfrm>
            <a:off x="609600" y="1085850"/>
            <a:ext cx="7924800" cy="4686300"/>
          </a:xfrm>
          <a:prstGeom prst="rect">
            <a:avLst/>
          </a:prstGeom>
        </p:spPr>
      </p:pic>
    </p:spTree>
    <p:extLst>
      <p:ext uri="{BB962C8B-B14F-4D97-AF65-F5344CB8AC3E}">
        <p14:creationId xmlns:p14="http://schemas.microsoft.com/office/powerpoint/2010/main" val="17283338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常見監督式學習方法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07800127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185214"/>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迴歸</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(Regression)</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找到一個值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台北明天的氣溫</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美股明天的點數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26868847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677656"/>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分類</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40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Classsification</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這張圖片是貓還是狗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台股明天是漲還是跌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則個新聞可以分成幾個聚類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(cluster)</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209085706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1692771"/>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Structured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輸出一段有結構的資料，如一段文字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例如輸入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NBA2023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冠軍？「丹佛金塊隊」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185823462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53943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核心方法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 Method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決策樹、隨機森林、梯度提升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機率建模方法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單純貝氏演算法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邏輯斯迴歸演算法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人工神經網路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常見機器學習方法</a:t>
            </a:r>
          </a:p>
        </p:txBody>
      </p:sp>
    </p:spTree>
    <p:extLst>
      <p:ext uri="{BB962C8B-B14F-4D97-AF65-F5344CB8AC3E}">
        <p14:creationId xmlns:p14="http://schemas.microsoft.com/office/powerpoint/2010/main" val="6731066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2862322"/>
          </a:xfrm>
          <a:prstGeom prst="rect">
            <a:avLst/>
          </a:prstGeom>
          <a:noFill/>
        </p:spPr>
        <p:txBody>
          <a:bodyPr wrap="square" rtlCol="0">
            <a:spAutoFit/>
          </a:bodyPr>
          <a:lstStyle/>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AI(Symbolic AI)</a:t>
            </a: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機器學習的興起</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人工智慧的大起大落</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人工智慧的歷史</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246936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53943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年代，正當神經網路開始流行時，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的表現竟大幅超越，稱之為核心方法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核心方法為分類演算法，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最有名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在兩種資料點之間找出最佳決策邊界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新的資料看落在哪一邊，就是哪一類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判斷垃圾郵件，好評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差評語義分析</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目前在許多任務中仍是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SOTA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表現</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14870095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5122" name="Picture 2" descr="Breaking Down the Support Vector Machine (SVM) Algorithm | by Satyam Mishra  | Towards Data Science">
            <a:extLst>
              <a:ext uri="{FF2B5EF4-FFF2-40B4-BE49-F238E27FC236}">
                <a16:creationId xmlns:a16="http://schemas.microsoft.com/office/drawing/2014/main" id="{EE8A0842-49F2-188C-7D4D-509EE03A9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600200"/>
            <a:ext cx="5632823" cy="4953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線接點 2">
            <a:extLst>
              <a:ext uri="{FF2B5EF4-FFF2-40B4-BE49-F238E27FC236}">
                <a16:creationId xmlns:a16="http://schemas.microsoft.com/office/drawing/2014/main" id="{C8A9063C-59E6-B3CA-3BF8-7A033DEDCA95}"/>
              </a:ext>
            </a:extLst>
          </p:cNvPr>
          <p:cNvCxnSpPr/>
          <p:nvPr/>
        </p:nvCxnSpPr>
        <p:spPr>
          <a:xfrm flipH="1">
            <a:off x="3657600" y="2057400"/>
            <a:ext cx="1371600" cy="3962400"/>
          </a:xfrm>
          <a:prstGeom prst="line">
            <a:avLst/>
          </a:prstGeom>
        </p:spPr>
        <p:style>
          <a:lnRef idx="1">
            <a:schemeClr val="dk1"/>
          </a:lnRef>
          <a:fillRef idx="0">
            <a:schemeClr val="dk1"/>
          </a:fillRef>
          <a:effectRef idx="0">
            <a:schemeClr val="dk1"/>
          </a:effectRef>
          <a:fontRef idx="minor">
            <a:schemeClr val="tx1"/>
          </a:fontRef>
        </p:style>
      </p:cxnSp>
      <p:cxnSp>
        <p:nvCxnSpPr>
          <p:cNvPr id="5" name="直線接點 4">
            <a:extLst>
              <a:ext uri="{FF2B5EF4-FFF2-40B4-BE49-F238E27FC236}">
                <a16:creationId xmlns:a16="http://schemas.microsoft.com/office/drawing/2014/main" id="{D76F7D2B-4D71-21B1-F64A-C1316C26B05F}"/>
              </a:ext>
            </a:extLst>
          </p:cNvPr>
          <p:cNvCxnSpPr>
            <a:cxnSpLocks/>
          </p:cNvCxnSpPr>
          <p:nvPr/>
        </p:nvCxnSpPr>
        <p:spPr>
          <a:xfrm flipH="1">
            <a:off x="3810000" y="2133600"/>
            <a:ext cx="2209800" cy="4038600"/>
          </a:xfrm>
          <a:prstGeom prst="line">
            <a:avLst/>
          </a:prstGeom>
        </p:spPr>
        <p:style>
          <a:lnRef idx="1">
            <a:schemeClr val="dk1"/>
          </a:lnRef>
          <a:fillRef idx="0">
            <a:schemeClr val="dk1"/>
          </a:fillRef>
          <a:effectRef idx="0">
            <a:schemeClr val="dk1"/>
          </a:effectRef>
          <a:fontRef idx="minor">
            <a:schemeClr val="tx1"/>
          </a:fontRef>
        </p:style>
      </p:cxnSp>
      <p:cxnSp>
        <p:nvCxnSpPr>
          <p:cNvPr id="7" name="直線接點 6">
            <a:extLst>
              <a:ext uri="{FF2B5EF4-FFF2-40B4-BE49-F238E27FC236}">
                <a16:creationId xmlns:a16="http://schemas.microsoft.com/office/drawing/2014/main" id="{557BE013-9AF3-BF9A-385D-E68F8D7012E1}"/>
              </a:ext>
            </a:extLst>
          </p:cNvPr>
          <p:cNvCxnSpPr>
            <a:cxnSpLocks/>
          </p:cNvCxnSpPr>
          <p:nvPr/>
        </p:nvCxnSpPr>
        <p:spPr>
          <a:xfrm flipH="1">
            <a:off x="3810000" y="2362200"/>
            <a:ext cx="2438400" cy="3810000"/>
          </a:xfrm>
          <a:prstGeom prst="line">
            <a:avLst/>
          </a:prstGeom>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F49DF52D-7E16-73FD-BC8A-F75A6FCA1069}"/>
              </a:ext>
            </a:extLst>
          </p:cNvPr>
          <p:cNvCxnSpPr/>
          <p:nvPr/>
        </p:nvCxnSpPr>
        <p:spPr>
          <a:xfrm flipH="1">
            <a:off x="3810000" y="2057400"/>
            <a:ext cx="1371600" cy="3962400"/>
          </a:xfrm>
          <a:prstGeom prst="line">
            <a:avLst/>
          </a:prstGeom>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id="{47AA91FD-AB18-13AD-6738-DA603037CC50}"/>
              </a:ext>
            </a:extLst>
          </p:cNvPr>
          <p:cNvCxnSpPr>
            <a:cxnSpLocks/>
          </p:cNvCxnSpPr>
          <p:nvPr/>
        </p:nvCxnSpPr>
        <p:spPr>
          <a:xfrm flipH="1">
            <a:off x="3810000" y="2819400"/>
            <a:ext cx="3156323" cy="3352800"/>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6F99BA15-5B26-4341-A7B0-12908F565D8B}"/>
              </a:ext>
            </a:extLst>
          </p:cNvPr>
          <p:cNvCxnSpPr>
            <a:cxnSpLocks/>
          </p:cNvCxnSpPr>
          <p:nvPr/>
        </p:nvCxnSpPr>
        <p:spPr>
          <a:xfrm flipH="1">
            <a:off x="3810000" y="2057400"/>
            <a:ext cx="1104900" cy="4114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710221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399" y="1737480"/>
            <a:ext cx="8229600" cy="156966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將資料映射到更高維的空間中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找到介於兩類資料最中間的曲面，稱之為超曲面</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599" y="398461"/>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6146" name="Picture 2" descr="Finding Non-Linear Decision Boundary in SVM | by Sourodip Kundu | Medium">
            <a:extLst>
              <a:ext uri="{FF2B5EF4-FFF2-40B4-BE49-F238E27FC236}">
                <a16:creationId xmlns:a16="http://schemas.microsoft.com/office/drawing/2014/main" id="{519BF3B0-5481-6D84-E9F1-3340A70B8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7" y="3550860"/>
            <a:ext cx="5915025"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48012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399" y="1737480"/>
            <a:ext cx="8229600"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超曲面剛好位於「正中間」</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達到「最大化邊界」的目的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9" name="圖片 8">
            <a:extLst>
              <a:ext uri="{FF2B5EF4-FFF2-40B4-BE49-F238E27FC236}">
                <a16:creationId xmlns:a16="http://schemas.microsoft.com/office/drawing/2014/main" id="{590B7430-B7EF-946C-BF59-3C75FB88A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6600"/>
            <a:ext cx="6800849" cy="3088386"/>
          </a:xfrm>
          <a:prstGeom prst="rect">
            <a:avLst/>
          </a:prstGeom>
        </p:spPr>
      </p:pic>
    </p:spTree>
    <p:extLst>
      <p:ext uri="{BB962C8B-B14F-4D97-AF65-F5344CB8AC3E}">
        <p14:creationId xmlns:p14="http://schemas.microsoft.com/office/powerpoint/2010/main" val="340462924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55454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決策邊界只和最靠近的點有關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空間上的點都可以表示為向量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(Vector)</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所以用「向量」就可以「算出」這個邊界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因此透過「向量」來「支援」的「機制」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命名由來就是「</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支援向量機</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17412570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在簡單分類上有很好的表現，曾稱霸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具備完整的幾何及統計理論背景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無法擴展到大型資料庫</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 function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需手動設計，只有超平面是學習而來的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是淺層方法，在感知問題上表現不好</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需手動萃取出表徵，稱之為「特徵工程」</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(Feature Engineering)</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anose="05000000000000000000" pitchFamily="2" charset="2"/>
              </a:rPr>
              <a:t></a:t>
            </a:r>
            <a:r>
              <a:rPr kumimoji="1" lang="zh-TW" altLang="en-US" sz="3200" b="1" dirty="0">
                <a:solidFill>
                  <a:srgbClr val="FF33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anose="05000000000000000000" pitchFamily="2" charset="2"/>
              </a:rPr>
              <a:t>這是大問題</a:t>
            </a:r>
            <a:endParaRPr kumimoji="1" lang="en-US" altLang="zh-TW" sz="3200" b="1" dirty="0">
              <a:solidFill>
                <a:srgbClr val="FF33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的問題</a:t>
            </a:r>
          </a:p>
        </p:txBody>
      </p:sp>
    </p:spTree>
    <p:extLst>
      <p:ext uri="{BB962C8B-B14F-4D97-AF65-F5344CB8AC3E}">
        <p14:creationId xmlns:p14="http://schemas.microsoft.com/office/powerpoint/2010/main" val="267760163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14362" y="1371600"/>
            <a:ext cx="8229600" cy="156966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類似流程圖的方式，將資料分類並預測</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年左右出現，但沒流行起來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838200" y="32352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決策樹</a:t>
            </a:r>
          </a:p>
        </p:txBody>
      </p:sp>
      <p:pic>
        <p:nvPicPr>
          <p:cNvPr id="8194" name="Picture 2" descr="Simple decision tree example">
            <a:extLst>
              <a:ext uri="{FF2B5EF4-FFF2-40B4-BE49-F238E27FC236}">
                <a16:creationId xmlns:a16="http://schemas.microsoft.com/office/drawing/2014/main" id="{432569C3-B8E5-A368-7E59-E66718B7C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14600"/>
            <a:ext cx="5562600" cy="414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1593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64319" y="1329587"/>
            <a:ext cx="8615362"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將決策樹組合變成一個森林，輸出組合結果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機器學習中第二好的方法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838200" y="32352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隨機森林</a:t>
            </a:r>
          </a:p>
        </p:txBody>
      </p:sp>
      <p:pic>
        <p:nvPicPr>
          <p:cNvPr id="9218" name="Picture 2" descr="Random forest - Wikipedia">
            <a:extLst>
              <a:ext uri="{FF2B5EF4-FFF2-40B4-BE49-F238E27FC236}">
                <a16:creationId xmlns:a16="http://schemas.microsoft.com/office/drawing/2014/main" id="{0D2DA23A-E17D-02E6-131F-24965E9E1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449161"/>
            <a:ext cx="5638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622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764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類似隨機森林，由弱預測模型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通常是決策樹</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組合而成的強預測模型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利用梯度提升，不斷加入新模型，透過迭代來學習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不需要解決問題，只需要解決每次模型的缺陷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再把新模型整合，然後重複上面的動作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僅次於深度學習的第二大方法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梯度提升</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(GBM)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256944381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梯度提升</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(GBM)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10242" name="Picture 2" descr="Gradient Boosting - AI Wiki">
            <a:extLst>
              <a:ext uri="{FF2B5EF4-FFF2-40B4-BE49-F238E27FC236}">
                <a16:creationId xmlns:a16="http://schemas.microsoft.com/office/drawing/2014/main" id="{593517BD-5419-E969-0004-916FB1FC8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43174"/>
            <a:ext cx="7864424"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133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90273680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4800" y="1600200"/>
            <a:ext cx="85344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模擬人類大腦神經元的運作方法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年代就有神經網路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缺乏大量訓練資料，無法流行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年發明最重要的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反向傳播法</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年貝爾實驗室實現應用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年美國郵政局使用了</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LeCun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發明的</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來辦識郵件信封上的手寫郵遞區號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這就是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MNIST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的由來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人工神經網路</a:t>
            </a:r>
          </a:p>
        </p:txBody>
      </p:sp>
    </p:spTree>
    <p:extLst>
      <p:ext uri="{BB962C8B-B14F-4D97-AF65-F5344CB8AC3E}">
        <p14:creationId xmlns:p14="http://schemas.microsoft.com/office/powerpoint/2010/main" val="166183031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4800" y="1600200"/>
            <a:ext cx="8534400"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大量衛星圖片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辨識坦克車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美蘇冷戰的產物</a:t>
            </a:r>
          </a:p>
        </p:txBody>
      </p:sp>
      <p:pic>
        <p:nvPicPr>
          <p:cNvPr id="2050" name="Picture 2" descr="Remote Sensing | Free Full-Text | Multi-Stream Convolutional Neural Network  for SAR Automatic Target Recognition | HTML">
            <a:extLst>
              <a:ext uri="{FF2B5EF4-FFF2-40B4-BE49-F238E27FC236}">
                <a16:creationId xmlns:a16="http://schemas.microsoft.com/office/drawing/2014/main" id="{EBBF8F35-1FA1-1B56-9D98-65FFED0511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946222"/>
            <a:ext cx="6858000" cy="368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3076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深度學習的概念</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420122338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機器學習有很多種方法，深度學習只是其中一個子集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業界大部分機器學習方法均非深度學習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非深度的機器學習的演算法勝過大部分的深度學習，使用資源少，可解釋性強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用什麼方法看任務種類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有最名的就是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OpenCV(</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也有深度學習函數庫了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深度學習不是神話</a:t>
            </a:r>
          </a:p>
        </p:txBody>
      </p:sp>
    </p:spTree>
    <p:extLst>
      <p:ext uri="{BB962C8B-B14F-4D97-AF65-F5344CB8AC3E}">
        <p14:creationId xmlns:p14="http://schemas.microsoft.com/office/powerpoint/2010/main" val="261254522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09600" y="1524000"/>
            <a:ext cx="8186737" cy="4689475"/>
          </a:xfrm>
          <a:prstGeom prst="rect">
            <a:avLst/>
          </a:prstGeom>
          <a:noFill/>
          <a:ln w="9525">
            <a:noFill/>
            <a:miter lim="800000"/>
            <a:headEnd/>
            <a:tailEnd/>
          </a:ln>
        </p:spPr>
      </p:pic>
      <p:sp>
        <p:nvSpPr>
          <p:cNvPr id="5" name="文字版面配置區 2"/>
          <p:cNvSpPr txBox="1">
            <a:spLocks/>
          </p:cNvSpPr>
          <p:nvPr/>
        </p:nvSpPr>
        <p:spPr>
          <a:xfrm>
            <a:off x="609600" y="304800"/>
            <a:ext cx="8534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吳恩達：目前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99%</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都是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DL</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2269339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以簡單的「神經元」 或稱為「感知器」為最小單元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將多個神經元</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並聯</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起來，成為一個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將多個層</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串聯</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起來，成為一個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整個架構從數個層，多的話可能數百個層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讓資料的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經過多次的轉換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什麼是神經網路？</a:t>
            </a:r>
          </a:p>
        </p:txBody>
      </p:sp>
    </p:spTree>
    <p:extLst>
      <p:ext uri="{BB962C8B-B14F-4D97-AF65-F5344CB8AC3E}">
        <p14:creationId xmlns:p14="http://schemas.microsoft.com/office/powerpoint/2010/main" val="340809948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淺層學習將資料轉換成連續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個表示空間，無法解決複雜的問題，需要將資料「</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手動</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」處理成適合的表達方法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以往淺層學習在特徵工程上需花</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以上的時間和精力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深度學習將此過程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整個模型的評估方式也是自動化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可以設計出</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end-to-end</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pipeline</a:t>
            </a:r>
          </a:p>
          <a:p>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不需手動做特徵工程</a:t>
            </a:r>
          </a:p>
        </p:txBody>
      </p:sp>
    </p:spTree>
    <p:extLst>
      <p:ext uri="{BB962C8B-B14F-4D97-AF65-F5344CB8AC3E}">
        <p14:creationId xmlns:p14="http://schemas.microsoft.com/office/powerpoint/2010/main" val="96452865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多層淺層學習，第一層出來的結果，對第二層來說並不一定是最佳化的方法，因為會出現「快速遞減」的現象。</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淺層學習每一層會各學各的，只會為了達到該層的目標，而非整體目標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深度學習使用了「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聯合學習</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(Union Learning)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」的方法，調整個架構的一個參數，所有的參數都會變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將複雜步驟，抽象並拆分到每一層中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堆多個淺層學習不行嗎？</a:t>
            </a:r>
          </a:p>
        </p:txBody>
      </p:sp>
    </p:spTree>
    <p:extLst>
      <p:ext uri="{BB962C8B-B14F-4D97-AF65-F5344CB8AC3E}">
        <p14:creationId xmlns:p14="http://schemas.microsoft.com/office/powerpoint/2010/main" val="297983734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年左右，深度學習沒有好的演算法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神經網路停留在淺層，僅使用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精細複雜的淺層方法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，隨機森林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也沒有辦法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不好的演算法會讓深層的梯度傳播，回饋訊號逐漸消失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演算法的困境</a:t>
            </a:r>
          </a:p>
        </p:txBody>
      </p:sp>
    </p:spTree>
    <p:extLst>
      <p:ext uri="{BB962C8B-B14F-4D97-AF65-F5344CB8AC3E}">
        <p14:creationId xmlns:p14="http://schemas.microsoft.com/office/powerpoint/2010/main" val="133167822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為線性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從多個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的對應關係找出在二維空間上的對應關係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當有多個變數時，情況就會複雜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y=w1x1+w2x2+b</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一天讀書一小時考試得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小時得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小時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分，問讀幾小時會及格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一天讀書一小時，玩一小時考試得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分，讀兩小時玩二小時考試得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分，問怎麼讀書怎麼玩考試會及格？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從線性迴歸開始</a:t>
            </a:r>
          </a:p>
        </p:txBody>
      </p:sp>
    </p:spTree>
    <p:extLst>
      <p:ext uri="{BB962C8B-B14F-4D97-AF65-F5344CB8AC3E}">
        <p14:creationId xmlns:p14="http://schemas.microsoft.com/office/powerpoint/2010/main" val="13118272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智慧分成「先天」及「後天」的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先天的是與生俱來的，躲避危險</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後天靠的是學習，開車，讀書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先天知道的越多，越聰明</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可從動物看出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後天學來的，需要花時間「努力學習」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希望「人工智慧」先天的知識越多越好</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98572877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tting the Multiple Linear Regression Model | Introduction to Statistics |  JMP">
            <a:extLst>
              <a:ext uri="{FF2B5EF4-FFF2-40B4-BE49-F238E27FC236}">
                <a16:creationId xmlns:a16="http://schemas.microsoft.com/office/drawing/2014/main" id="{17B71623-129C-2056-20EF-0565FCDA0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8363"/>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31385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為線性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將這個結果通過一個函數，得到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之間的分佈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y=f(</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 = sigmoid</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將數值轉化成機率分佈，做為分類的依據</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就是二元分類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名稱是迴歸其實和迴歸沒有關係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進步到邏輯斯迴歸</a:t>
            </a:r>
          </a:p>
        </p:txBody>
      </p:sp>
    </p:spTree>
    <p:extLst>
      <p:ext uri="{BB962C8B-B14F-4D97-AF65-F5344CB8AC3E}">
        <p14:creationId xmlns:p14="http://schemas.microsoft.com/office/powerpoint/2010/main" val="177789209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深度神經網路是多個神經元堆疊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如果都是線性轉換，堆再多神經元，仍然是一個單一的線性轉換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在幾何空間中對應的就是旋轉、位移、放大縮小、拉伸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(shear)</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非線性可以表達更多樣態，擬合物理世界中各種不同的變化</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為什麼加上</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函數</a:t>
            </a:r>
          </a:p>
        </p:txBody>
      </p:sp>
    </p:spTree>
    <p:extLst>
      <p:ext uri="{BB962C8B-B14F-4D97-AF65-F5344CB8AC3E}">
        <p14:creationId xmlns:p14="http://schemas.microsoft.com/office/powerpoint/2010/main" val="276164508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004 Machine Learning - Logistic Regression Models - Master Data Science  25.07.2022">
            <a:extLst>
              <a:ext uri="{FF2B5EF4-FFF2-40B4-BE49-F238E27FC236}">
                <a16:creationId xmlns:a16="http://schemas.microsoft.com/office/drawing/2014/main" id="{3A48680B-1811-A211-928F-6F990D05B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4550"/>
            <a:ext cx="9144000" cy="516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70798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線性迴歸能解決簡單問題，但當問題不是線性關係後，需要使用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sigmoid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轉換成非線性關係，變成邏輯斯迴歸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邏輯斯迴歸變成非線性之後，能解決更複雜的問題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但當問題複雜度增加時，想到將多個邏輯斯迴歸串聯並聯，組成一個聯合學習的架構，並且將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sigmoid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換成其它函數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此時一個邏輯斯迴歸的單元，變成一個「神經元」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將多個邏輯迴歸串起來</a:t>
            </a:r>
          </a:p>
        </p:txBody>
      </p:sp>
    </p:spTree>
    <p:extLst>
      <p:ext uri="{BB962C8B-B14F-4D97-AF65-F5344CB8AC3E}">
        <p14:creationId xmlns:p14="http://schemas.microsoft.com/office/powerpoint/2010/main" val="232745136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447800"/>
            <a:ext cx="8229600" cy="584775"/>
          </a:xfrm>
          <a:prstGeom prst="rect">
            <a:avLst/>
          </a:prstGeom>
          <a:noFill/>
        </p:spPr>
        <p:txBody>
          <a:bodyPr wrap="square" rtlCol="0">
            <a:spAutoFit/>
          </a:bodyPr>
          <a:lstStyle/>
          <a:p>
            <a:pPr marL="571500" indent="-571500" algn="ctr">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神經元為簡單的數學運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類似邏輯斯迴歸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262943"/>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神經元長什麼樣子？</a:t>
            </a:r>
          </a:p>
        </p:txBody>
      </p:sp>
      <p:pic>
        <p:nvPicPr>
          <p:cNvPr id="11266" name="Picture 2" descr="The Essential Guide to Neural Network Architectures">
            <a:extLst>
              <a:ext uri="{FF2B5EF4-FFF2-40B4-BE49-F238E27FC236}">
                <a16:creationId xmlns:a16="http://schemas.microsoft.com/office/drawing/2014/main" id="{5E2671DA-74E5-339E-094F-36A5E1677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33065"/>
            <a:ext cx="6248400" cy="423285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60EC0CA8-8C97-0094-C279-DFC12F16976B}"/>
              </a:ext>
            </a:extLst>
          </p:cNvPr>
          <p:cNvSpPr txBox="1"/>
          <p:nvPr/>
        </p:nvSpPr>
        <p:spPr>
          <a:xfrm>
            <a:off x="4664094" y="4953000"/>
            <a:ext cx="1143000" cy="646331"/>
          </a:xfrm>
          <a:prstGeom prst="rect">
            <a:avLst/>
          </a:prstGeom>
          <a:noFill/>
        </p:spPr>
        <p:txBody>
          <a:bodyPr wrap="square" rtlCol="0">
            <a:spAutoFit/>
          </a:bodyPr>
          <a:lstStyle/>
          <a:p>
            <a:r>
              <a:rPr lang="en-US" altLang="zh-TW" dirty="0">
                <a:solidFill>
                  <a:schemeClr val="bg1"/>
                </a:solidFill>
              </a:rPr>
              <a:t>f(x)=x</a:t>
            </a:r>
          </a:p>
          <a:p>
            <a:r>
              <a:rPr lang="en-US" altLang="zh-TW" dirty="0">
                <a:solidFill>
                  <a:schemeClr val="bg1"/>
                </a:solidFill>
              </a:rPr>
              <a:t>linear</a:t>
            </a:r>
            <a:endParaRPr lang="zh-TW" altLang="en-US" dirty="0">
              <a:solidFill>
                <a:schemeClr val="bg1"/>
              </a:solidFill>
            </a:endParaRPr>
          </a:p>
        </p:txBody>
      </p:sp>
      <p:sp>
        <p:nvSpPr>
          <p:cNvPr id="3" name="文字方塊 2">
            <a:extLst>
              <a:ext uri="{FF2B5EF4-FFF2-40B4-BE49-F238E27FC236}">
                <a16:creationId xmlns:a16="http://schemas.microsoft.com/office/drawing/2014/main" id="{E4638215-E401-442A-0F7A-3EF574604B1A}"/>
              </a:ext>
            </a:extLst>
          </p:cNvPr>
          <p:cNvSpPr txBox="1"/>
          <p:nvPr/>
        </p:nvSpPr>
        <p:spPr>
          <a:xfrm>
            <a:off x="5715000" y="4952999"/>
            <a:ext cx="1828800" cy="646331"/>
          </a:xfrm>
          <a:prstGeom prst="rect">
            <a:avLst/>
          </a:prstGeom>
          <a:noFill/>
        </p:spPr>
        <p:txBody>
          <a:bodyPr wrap="square" rtlCol="0">
            <a:spAutoFit/>
          </a:bodyPr>
          <a:lstStyle/>
          <a:p>
            <a:r>
              <a:rPr lang="en-US" altLang="zh-TW" dirty="0">
                <a:solidFill>
                  <a:schemeClr val="bg1"/>
                </a:solidFill>
              </a:rPr>
              <a:t>f(x)=sigmoid(x)</a:t>
            </a:r>
          </a:p>
          <a:p>
            <a:r>
              <a:rPr lang="en-US" altLang="zh-TW" dirty="0">
                <a:solidFill>
                  <a:schemeClr val="bg1"/>
                </a:solidFill>
              </a:rPr>
              <a:t>logistic</a:t>
            </a:r>
            <a:endParaRPr lang="zh-TW" altLang="en-US" dirty="0">
              <a:solidFill>
                <a:schemeClr val="bg1"/>
              </a:solidFill>
            </a:endParaRPr>
          </a:p>
        </p:txBody>
      </p:sp>
    </p:spTree>
    <p:extLst>
      <p:ext uri="{BB962C8B-B14F-4D97-AF65-F5344CB8AC3E}">
        <p14:creationId xmlns:p14="http://schemas.microsoft.com/office/powerpoint/2010/main" val="236413354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62943"/>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多個、多層神經元的組合</a:t>
            </a:r>
          </a:p>
        </p:txBody>
      </p:sp>
      <p:pic>
        <p:nvPicPr>
          <p:cNvPr id="12290" name="Picture 2" descr="機器學習自學筆記07: Deep Learning">
            <a:extLst>
              <a:ext uri="{FF2B5EF4-FFF2-40B4-BE49-F238E27FC236}">
                <a16:creationId xmlns:a16="http://schemas.microsoft.com/office/drawing/2014/main" id="{1B4B0088-C495-5355-ECE8-82A3FB8F9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199"/>
            <a:ext cx="7620000" cy="501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7858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55454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 – 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w1-wn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偏置：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啟動函數：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神經元的組成</a:t>
            </a:r>
          </a:p>
        </p:txBody>
      </p:sp>
      <p:pic>
        <p:nvPicPr>
          <p:cNvPr id="6" name="Picture 2">
            <a:extLst>
              <a:ext uri="{FF2B5EF4-FFF2-40B4-BE49-F238E27FC236}">
                <a16:creationId xmlns:a16="http://schemas.microsoft.com/office/drawing/2014/main" id="{BB6F6B77-7D1E-2BE3-F822-2CC7629CD2FC}"/>
              </a:ext>
            </a:extLst>
          </p:cNvPr>
          <p:cNvPicPr>
            <a:picLocks noChangeAspect="1" noChangeArrowheads="1"/>
          </p:cNvPicPr>
          <p:nvPr/>
        </p:nvPicPr>
        <p:blipFill>
          <a:blip r:embed="rId3"/>
          <a:srcRect/>
          <a:stretch>
            <a:fillRect/>
          </a:stretch>
        </p:blipFill>
        <p:spPr bwMode="auto">
          <a:xfrm>
            <a:off x="762000" y="4414033"/>
            <a:ext cx="3358930" cy="2088232"/>
          </a:xfrm>
          <a:prstGeom prst="rect">
            <a:avLst/>
          </a:prstGeom>
          <a:noFill/>
          <a:ln w="9525">
            <a:noFill/>
            <a:miter lim="800000"/>
            <a:headEnd/>
            <a:tailEnd/>
          </a:ln>
        </p:spPr>
      </p:pic>
      <p:pic>
        <p:nvPicPr>
          <p:cNvPr id="7" name="Picture 2">
            <a:extLst>
              <a:ext uri="{FF2B5EF4-FFF2-40B4-BE49-F238E27FC236}">
                <a16:creationId xmlns:a16="http://schemas.microsoft.com/office/drawing/2014/main" id="{7DD02F4F-60B2-9D6A-2A2C-7BFBBBA8134F}"/>
              </a:ext>
            </a:extLst>
          </p:cNvPr>
          <p:cNvPicPr>
            <a:picLocks noChangeAspect="1" noChangeArrowheads="1"/>
          </p:cNvPicPr>
          <p:nvPr/>
        </p:nvPicPr>
        <p:blipFill>
          <a:blip r:embed="rId4"/>
          <a:srcRect/>
          <a:stretch>
            <a:fillRect/>
          </a:stretch>
        </p:blipFill>
        <p:spPr bwMode="auto">
          <a:xfrm>
            <a:off x="4218385" y="4342025"/>
            <a:ext cx="4027611" cy="2376264"/>
          </a:xfrm>
          <a:prstGeom prst="rect">
            <a:avLst/>
          </a:prstGeom>
          <a:noFill/>
          <a:ln w="9525">
            <a:noFill/>
            <a:miter lim="800000"/>
            <a:headEnd/>
            <a:tailEnd/>
          </a:ln>
        </p:spPr>
      </p:pic>
    </p:spTree>
    <p:extLst>
      <p:ext uri="{BB962C8B-B14F-4D97-AF65-F5344CB8AC3E}">
        <p14:creationId xmlns:p14="http://schemas.microsoft.com/office/powerpoint/2010/main" val="401202260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1569660"/>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為什麼神經網路迴歸主流？</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55247742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年已有完整的神經網路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年已有完整的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年才開始爆量，這二十幾年來發生了什麼？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硬體進步</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資料集和競賽的大量成長</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演算法的進步</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為什麼又迴歸主流？</a:t>
            </a:r>
          </a:p>
        </p:txBody>
      </p:sp>
    </p:spTree>
    <p:extLst>
      <p:ext uri="{BB962C8B-B14F-4D97-AF65-F5344CB8AC3E}">
        <p14:creationId xmlns:p14="http://schemas.microsoft.com/office/powerpoint/2010/main" val="1241943363"/>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4248</Words>
  <Application>Microsoft Office PowerPoint</Application>
  <PresentationFormat>如螢幕大小 (4:3)</PresentationFormat>
  <Paragraphs>557</Paragraphs>
  <Slides>118</Slides>
  <Notes>99</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118</vt:i4>
      </vt:variant>
    </vt:vector>
  </HeadingPairs>
  <TitlesOfParts>
    <vt:vector size="124" baseType="lpstr">
      <vt:lpstr>微軟正黑體</vt:lpstr>
      <vt:lpstr>新細明體</vt:lpstr>
      <vt:lpstr>Arial</vt:lpstr>
      <vt:lpstr>Calibri</vt:lpstr>
      <vt:lpstr>Century Schoolbook</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2024-04-07T07:56:50Z</dcterms:modified>
</cp:coreProperties>
</file>